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9"/>
    </p:embeddedFont>
    <p:embeddedFont>
      <p:font typeface="Open Sauce" panose="020B0604020202020204" charset="0"/>
      <p:regular r:id="rId20"/>
    </p:embeddedFont>
    <p:embeddedFont>
      <p:font typeface="Open Sauce Bold" panose="020B0604020202020204" charset="0"/>
      <p:regular r:id="rId21"/>
    </p:embeddedFont>
    <p:embeddedFont>
      <p:font typeface="Poppins" panose="00000500000000000000" pitchFamily="2" charset="0"/>
      <p:regular r:id="rId22"/>
    </p:embeddedFont>
    <p:embeddedFont>
      <p:font typeface="Poppins Bold" panose="00000800000000000000" charset="0"/>
      <p:regular r:id="rId23"/>
    </p:embeddedFont>
    <p:embeddedFont>
      <p:font typeface="Poppins Semi-Bold" panose="020B0604020202020204" charset="0"/>
      <p:regular r:id="rId24"/>
    </p:embeddedFont>
    <p:embeddedFont>
      <p:font typeface="Special Elite"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192" y="1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translation process played a huge role in better comprehension of the dataset to extract meaningful insights from it.</a:t>
            </a:r>
          </a:p>
          <a:p>
            <a:endParaRPr lang="en-US"/>
          </a:p>
          <a:p>
            <a:r>
              <a:rPr lang="en-US"/>
              <a:t>- By analyzing this data, we can identify opportunities to improve the overall efficiency and safety of air travel, ultimately improving the passenger experience.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sv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www.powercms.in/article/how-get-json-data-remote-url-python-script" TargetMode="External"/><Relationship Id="rId7" Type="http://schemas.openxmlformats.org/officeDocument/2006/relationships/hyperlink" Target="https://count.co/sql-resources/bigquery-standard-sql/unnest" TargetMode="External"/><Relationship Id="rId2" Type="http://schemas.openxmlformats.org/officeDocument/2006/relationships/hyperlink" Target="https://www.commandprompt.com/education/postgresql-union-all-operator-with-examples/#:~:text=In%20Postgres%2C%20the%20UNION%20ALL,same%20number%20of%20expressions%2Fcolumns." TargetMode="External"/><Relationship Id="rId1" Type="http://schemas.openxmlformats.org/officeDocument/2006/relationships/slideLayout" Target="../slideLayouts/slideLayout7.xml"/><Relationship Id="rId6" Type="http://schemas.openxmlformats.org/officeDocument/2006/relationships/hyperlink" Target="https://www.tutorialspoint.com/sql/sql-string-functions-string-agg.htm" TargetMode="External"/><Relationship Id="rId11" Type="http://schemas.openxmlformats.org/officeDocument/2006/relationships/hyperlink" Target="https://github.com/Aparna003/EMSE_6586_Airlines_analysis" TargetMode="External"/><Relationship Id="rId5" Type="http://schemas.openxmlformats.org/officeDocument/2006/relationships/hyperlink" Target="https://community.plotly.com/t/how-to-add-points-on-the-scatter-line-with-plotly-graph-objects/74026" TargetMode="External"/><Relationship Id="rId10" Type="http://schemas.openxmlformats.org/officeDocument/2006/relationships/hyperlink" Target="https://think.cs.vt.edu/corgis/datasets/json/airlines/airlines.json" TargetMode="External"/><Relationship Id="rId4" Type="http://schemas.openxmlformats.org/officeDocument/2006/relationships/hyperlink" Target="https://wiki.postgresql.org/wiki/Using_psycopg2_with_PostgreSQL" TargetMode="External"/><Relationship Id="rId9" Type="http://schemas.openxmlformats.org/officeDocument/2006/relationships/image" Target="../media/image49.svg"/></Relationships>
</file>

<file path=ppt/slides/_rels/slide1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032403" y="-1448305"/>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9432880" y="1526000"/>
            <a:ext cx="7234999" cy="7234999"/>
          </a:xfrm>
          <a:custGeom>
            <a:avLst/>
            <a:gdLst/>
            <a:ahLst/>
            <a:cxnLst/>
            <a:rect l="l" t="t" r="r" b="b"/>
            <a:pathLst>
              <a:path w="7234999" h="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7" name="Group 7"/>
          <p:cNvGrpSpPr>
            <a:grpSpLocks noChangeAspect="1"/>
          </p:cNvGrpSpPr>
          <p:nvPr/>
        </p:nvGrpSpPr>
        <p:grpSpPr>
          <a:xfrm>
            <a:off x="10106590" y="2199722"/>
            <a:ext cx="5887580" cy="588755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6417" r="-6417"/>
              </a:stretch>
            </a:blipFill>
          </p:spPr>
        </p:sp>
      </p:grpSp>
      <p:grpSp>
        <p:nvGrpSpPr>
          <p:cNvPr id="9" name="Group 9"/>
          <p:cNvGrpSpPr/>
          <p:nvPr/>
        </p:nvGrpSpPr>
        <p:grpSpPr>
          <a:xfrm>
            <a:off x="1057435" y="3489495"/>
            <a:ext cx="78988" cy="3562352"/>
            <a:chOff x="0" y="0"/>
            <a:chExt cx="20803" cy="938233"/>
          </a:xfrm>
        </p:grpSpPr>
        <p:sp>
          <p:nvSpPr>
            <p:cNvPr id="10" name="Freeform 10"/>
            <p:cNvSpPr/>
            <p:nvPr/>
          </p:nvSpPr>
          <p:spPr>
            <a:xfrm>
              <a:off x="0" y="0"/>
              <a:ext cx="20803" cy="938233"/>
            </a:xfrm>
            <a:custGeom>
              <a:avLst/>
              <a:gdLst/>
              <a:ahLst/>
              <a:cxnLst/>
              <a:rect l="l" t="t" r="r" b="b"/>
              <a:pathLst>
                <a:path w="20803" h="938233">
                  <a:moveTo>
                    <a:pt x="0" y="0"/>
                  </a:moveTo>
                  <a:lnTo>
                    <a:pt x="20803" y="0"/>
                  </a:lnTo>
                  <a:lnTo>
                    <a:pt x="20803" y="938233"/>
                  </a:lnTo>
                  <a:lnTo>
                    <a:pt x="0" y="938233"/>
                  </a:lnTo>
                  <a:close/>
                </a:path>
              </a:pathLst>
            </a:custGeom>
            <a:solidFill>
              <a:srgbClr val="123D33"/>
            </a:solidFill>
            <a:ln cap="sq">
              <a:noFill/>
              <a:prstDash val="solid"/>
              <a:miter/>
            </a:ln>
          </p:spPr>
        </p:sp>
        <p:sp>
          <p:nvSpPr>
            <p:cNvPr id="11" name="TextBox 11"/>
            <p:cNvSpPr txBox="1"/>
            <p:nvPr/>
          </p:nvSpPr>
          <p:spPr>
            <a:xfrm>
              <a:off x="0" y="-19050"/>
              <a:ext cx="20803" cy="9572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TextBox 12"/>
          <p:cNvSpPr txBox="1"/>
          <p:nvPr/>
        </p:nvSpPr>
        <p:spPr>
          <a:xfrm>
            <a:off x="1415365" y="3924935"/>
            <a:ext cx="7198187" cy="1818640"/>
          </a:xfrm>
          <a:prstGeom prst="rect">
            <a:avLst/>
          </a:prstGeom>
        </p:spPr>
        <p:txBody>
          <a:bodyPr lIns="0" tIns="0" rIns="0" bIns="0" rtlCol="0" anchor="t">
            <a:spAutoFit/>
          </a:bodyPr>
          <a:lstStyle/>
          <a:p>
            <a:pPr algn="ctr">
              <a:lnSpc>
                <a:spcPts val="4760"/>
              </a:lnSpc>
            </a:pPr>
            <a:r>
              <a:rPr lang="en-US" sz="3400" spc="-68">
                <a:solidFill>
                  <a:srgbClr val="106861"/>
                </a:solidFill>
                <a:latin typeface="Poppins Bold"/>
              </a:rPr>
              <a:t>EMSE 6586 : Airline Analysis: Exploring Operational Performance and Trends</a:t>
            </a:r>
          </a:p>
        </p:txBody>
      </p:sp>
      <p:sp>
        <p:nvSpPr>
          <p:cNvPr id="13" name="TextBox 13"/>
          <p:cNvSpPr txBox="1"/>
          <p:nvPr/>
        </p:nvSpPr>
        <p:spPr>
          <a:xfrm>
            <a:off x="1868467" y="6218763"/>
            <a:ext cx="6832368" cy="782320"/>
          </a:xfrm>
          <a:prstGeom prst="rect">
            <a:avLst/>
          </a:prstGeom>
        </p:spPr>
        <p:txBody>
          <a:bodyPr lIns="0" tIns="0" rIns="0" bIns="0" rtlCol="0" anchor="t">
            <a:spAutoFit/>
          </a:bodyPr>
          <a:lstStyle/>
          <a:p>
            <a:pPr>
              <a:lnSpc>
                <a:spcPts val="3079"/>
              </a:lnSpc>
            </a:pPr>
            <a:r>
              <a:rPr lang="en-US" sz="2199" spc="15" dirty="0">
                <a:solidFill>
                  <a:srgbClr val="3E5F7A"/>
                </a:solidFill>
                <a:latin typeface="Poppins"/>
              </a:rPr>
              <a:t>-Aparna Shankar (G49628466)</a:t>
            </a:r>
          </a:p>
          <a:p>
            <a:pPr>
              <a:lnSpc>
                <a:spcPts val="3079"/>
              </a:lnSpc>
            </a:pPr>
            <a:r>
              <a:rPr lang="en-US" sz="2199" spc="15" dirty="0">
                <a:solidFill>
                  <a:srgbClr val="3E5F7A"/>
                </a:solidFill>
                <a:latin typeface="Poppins"/>
              </a:rPr>
              <a:t>April 29,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327902" y="2875359"/>
            <a:ext cx="6050038" cy="2117588"/>
          </a:xfrm>
          <a:custGeom>
            <a:avLst/>
            <a:gdLst/>
            <a:ahLst/>
            <a:cxnLst/>
            <a:rect l="l" t="t" r="r" b="b"/>
            <a:pathLst>
              <a:path w="6050038" h="2117588">
                <a:moveTo>
                  <a:pt x="0" y="0"/>
                </a:moveTo>
                <a:lnTo>
                  <a:pt x="6050038" y="0"/>
                </a:lnTo>
                <a:lnTo>
                  <a:pt x="6050038" y="2117588"/>
                </a:lnTo>
                <a:lnTo>
                  <a:pt x="0" y="2117588"/>
                </a:lnTo>
                <a:lnTo>
                  <a:pt x="0" y="0"/>
                </a:lnTo>
                <a:close/>
              </a:path>
            </a:pathLst>
          </a:custGeom>
          <a:blipFill>
            <a:blip r:embed="rId4"/>
            <a:stretch>
              <a:fillRect l="-6808" t="-19451" r="-6808" b="-18605"/>
            </a:stretch>
          </a:blipFill>
        </p:spPr>
      </p:sp>
      <p:sp>
        <p:nvSpPr>
          <p:cNvPr id="7" name="Freeform 7"/>
          <p:cNvSpPr/>
          <p:nvPr/>
        </p:nvSpPr>
        <p:spPr>
          <a:xfrm>
            <a:off x="3227083" y="5145347"/>
            <a:ext cx="2251677" cy="4192488"/>
          </a:xfrm>
          <a:custGeom>
            <a:avLst/>
            <a:gdLst/>
            <a:ahLst/>
            <a:cxnLst/>
            <a:rect l="l" t="t" r="r" b="b"/>
            <a:pathLst>
              <a:path w="2251677" h="4192488">
                <a:moveTo>
                  <a:pt x="0" y="0"/>
                </a:moveTo>
                <a:lnTo>
                  <a:pt x="2251677" y="0"/>
                </a:lnTo>
                <a:lnTo>
                  <a:pt x="2251677" y="4192489"/>
                </a:lnTo>
                <a:lnTo>
                  <a:pt x="0" y="4192489"/>
                </a:lnTo>
                <a:lnTo>
                  <a:pt x="0" y="0"/>
                </a:lnTo>
                <a:close/>
              </a:path>
            </a:pathLst>
          </a:custGeom>
          <a:blipFill>
            <a:blip r:embed="rId5"/>
            <a:stretch>
              <a:fillRect/>
            </a:stretch>
          </a:blipFill>
        </p:spPr>
      </p:sp>
      <p:sp>
        <p:nvSpPr>
          <p:cNvPr id="8" name="Freeform 8"/>
          <p:cNvSpPr/>
          <p:nvPr/>
        </p:nvSpPr>
        <p:spPr>
          <a:xfrm>
            <a:off x="2697439" y="5580137"/>
            <a:ext cx="365577" cy="172818"/>
          </a:xfrm>
          <a:custGeom>
            <a:avLst/>
            <a:gdLst/>
            <a:ahLst/>
            <a:cxnLst/>
            <a:rect l="l" t="t" r="r" b="b"/>
            <a:pathLst>
              <a:path w="365577" h="172818">
                <a:moveTo>
                  <a:pt x="0" y="0"/>
                </a:moveTo>
                <a:lnTo>
                  <a:pt x="365577" y="0"/>
                </a:lnTo>
                <a:lnTo>
                  <a:pt x="365577" y="172818"/>
                </a:lnTo>
                <a:lnTo>
                  <a:pt x="0" y="1728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327902" y="1230979"/>
            <a:ext cx="8721434" cy="809625"/>
          </a:xfrm>
          <a:prstGeom prst="rect">
            <a:avLst/>
          </a:prstGeom>
        </p:spPr>
        <p:txBody>
          <a:bodyPr lIns="0" tIns="0" rIns="0" bIns="0" rtlCol="0" anchor="t">
            <a:spAutoFit/>
          </a:bodyPr>
          <a:lstStyle/>
          <a:p>
            <a:pPr marL="0" lvl="0" indent="0" algn="l">
              <a:lnSpc>
                <a:spcPts val="6299"/>
              </a:lnSpc>
              <a:spcBef>
                <a:spcPct val="0"/>
              </a:spcBef>
            </a:pPr>
            <a:r>
              <a:rPr lang="en-US" sz="4500" spc="-89">
                <a:solidFill>
                  <a:srgbClr val="123D33"/>
                </a:solidFill>
                <a:latin typeface="Poppins Bold"/>
              </a:rPr>
              <a:t>Analysis and Results</a:t>
            </a:r>
          </a:p>
        </p:txBody>
      </p:sp>
      <p:sp>
        <p:nvSpPr>
          <p:cNvPr id="10" name="TextBox 10"/>
          <p:cNvSpPr txBox="1"/>
          <p:nvPr/>
        </p:nvSpPr>
        <p:spPr>
          <a:xfrm>
            <a:off x="7673412" y="3270981"/>
            <a:ext cx="8847586" cy="1073150"/>
          </a:xfrm>
          <a:prstGeom prst="rect">
            <a:avLst/>
          </a:prstGeom>
        </p:spPr>
        <p:txBody>
          <a:bodyPr lIns="0" tIns="0" rIns="0" bIns="0" rtlCol="0" anchor="t">
            <a:spAutoFit/>
          </a:bodyPr>
          <a:lstStyle/>
          <a:p>
            <a:pPr>
              <a:lnSpc>
                <a:spcPts val="2800"/>
              </a:lnSpc>
            </a:pPr>
            <a:r>
              <a:rPr lang="en-US" sz="2000">
                <a:solidFill>
                  <a:srgbClr val="000000"/>
                </a:solidFill>
                <a:latin typeface="Poppins"/>
              </a:rPr>
              <a:t>This query summarizes the total number of flights for each airport, ranking them by flight volume to identify the top 10 busiest airports.</a:t>
            </a:r>
          </a:p>
          <a:p>
            <a:pPr>
              <a:lnSpc>
                <a:spcPts val="2800"/>
              </a:lnSpc>
            </a:pPr>
            <a:endParaRPr lang="en-US" sz="2000">
              <a:solidFill>
                <a:srgbClr val="000000"/>
              </a:solidFill>
              <a:latin typeface="Poppins"/>
            </a:endParaRPr>
          </a:p>
        </p:txBody>
      </p:sp>
      <p:sp>
        <p:nvSpPr>
          <p:cNvPr id="11" name="TextBox 11"/>
          <p:cNvSpPr txBox="1"/>
          <p:nvPr/>
        </p:nvSpPr>
        <p:spPr>
          <a:xfrm>
            <a:off x="1327902" y="2331164"/>
            <a:ext cx="4105634" cy="391795"/>
          </a:xfrm>
          <a:prstGeom prst="rect">
            <a:avLst/>
          </a:prstGeom>
        </p:spPr>
        <p:txBody>
          <a:bodyPr lIns="0" tIns="0" rIns="0" bIns="0" rtlCol="0" anchor="t">
            <a:spAutoFit/>
          </a:bodyPr>
          <a:lstStyle/>
          <a:p>
            <a:pPr>
              <a:lnSpc>
                <a:spcPts val="3079"/>
              </a:lnSpc>
            </a:pPr>
            <a:r>
              <a:rPr lang="en-US" sz="2199">
                <a:solidFill>
                  <a:srgbClr val="123D33"/>
                </a:solidFill>
                <a:latin typeface="Poppins Bold"/>
              </a:rPr>
              <a:t>Busiest operating airports</a:t>
            </a:r>
          </a:p>
        </p:txBody>
      </p:sp>
      <p:sp>
        <p:nvSpPr>
          <p:cNvPr id="12" name="TextBox 12"/>
          <p:cNvSpPr txBox="1"/>
          <p:nvPr/>
        </p:nvSpPr>
        <p:spPr>
          <a:xfrm>
            <a:off x="5950709" y="6085269"/>
            <a:ext cx="10570289" cy="669925"/>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Poppins"/>
              </a:rPr>
              <a:t>Hartsfield-Jackson Atlanta International Airport (ATL) is the busiest airport by a significant margin, with over 50 million total flights.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657287" y="892807"/>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364228" y="2794154"/>
            <a:ext cx="6492102" cy="3204962"/>
          </a:xfrm>
          <a:custGeom>
            <a:avLst/>
            <a:gdLst/>
            <a:ahLst/>
            <a:cxnLst/>
            <a:rect l="l" t="t" r="r" b="b"/>
            <a:pathLst>
              <a:path w="6492102" h="3204962">
                <a:moveTo>
                  <a:pt x="0" y="0"/>
                </a:moveTo>
                <a:lnTo>
                  <a:pt x="6492102" y="0"/>
                </a:lnTo>
                <a:lnTo>
                  <a:pt x="6492102" y="3204961"/>
                </a:lnTo>
                <a:lnTo>
                  <a:pt x="0" y="3204961"/>
                </a:lnTo>
                <a:lnTo>
                  <a:pt x="0" y="0"/>
                </a:lnTo>
                <a:close/>
              </a:path>
            </a:pathLst>
          </a:custGeom>
          <a:blipFill>
            <a:blip r:embed="rId4"/>
            <a:stretch>
              <a:fillRect/>
            </a:stretch>
          </a:blipFill>
        </p:spPr>
      </p:sp>
      <p:sp>
        <p:nvSpPr>
          <p:cNvPr id="7" name="TextBox 7"/>
          <p:cNvSpPr txBox="1"/>
          <p:nvPr/>
        </p:nvSpPr>
        <p:spPr>
          <a:xfrm>
            <a:off x="1364228" y="1239180"/>
            <a:ext cx="8721434" cy="809625"/>
          </a:xfrm>
          <a:prstGeom prst="rect">
            <a:avLst/>
          </a:prstGeom>
        </p:spPr>
        <p:txBody>
          <a:bodyPr lIns="0" tIns="0" rIns="0" bIns="0" rtlCol="0" anchor="t">
            <a:spAutoFit/>
          </a:bodyPr>
          <a:lstStyle/>
          <a:p>
            <a:pPr marL="0" lvl="0" indent="0" algn="l">
              <a:lnSpc>
                <a:spcPts val="6299"/>
              </a:lnSpc>
              <a:spcBef>
                <a:spcPct val="0"/>
              </a:spcBef>
            </a:pPr>
            <a:r>
              <a:rPr lang="en-US" sz="4500" spc="-89">
                <a:solidFill>
                  <a:srgbClr val="123D33"/>
                </a:solidFill>
                <a:latin typeface="Poppins Bold"/>
              </a:rPr>
              <a:t>Analysis and Results</a:t>
            </a:r>
          </a:p>
        </p:txBody>
      </p:sp>
      <p:sp>
        <p:nvSpPr>
          <p:cNvPr id="8" name="TextBox 8"/>
          <p:cNvSpPr txBox="1"/>
          <p:nvPr/>
        </p:nvSpPr>
        <p:spPr>
          <a:xfrm>
            <a:off x="1364228" y="2310674"/>
            <a:ext cx="8355905" cy="372110"/>
          </a:xfrm>
          <a:prstGeom prst="rect">
            <a:avLst/>
          </a:prstGeom>
        </p:spPr>
        <p:txBody>
          <a:bodyPr lIns="0" tIns="0" rIns="0" bIns="0" rtlCol="0" anchor="t">
            <a:spAutoFit/>
          </a:bodyPr>
          <a:lstStyle/>
          <a:p>
            <a:pPr>
              <a:lnSpc>
                <a:spcPts val="2859"/>
              </a:lnSpc>
              <a:spcBef>
                <a:spcPct val="0"/>
              </a:spcBef>
            </a:pPr>
            <a:r>
              <a:rPr lang="en-US" sz="2199">
                <a:solidFill>
                  <a:srgbClr val="123D33"/>
                </a:solidFill>
                <a:latin typeface="Poppins Bold"/>
              </a:rPr>
              <a:t>Trend of total no of flights operating over different years</a:t>
            </a:r>
          </a:p>
        </p:txBody>
      </p:sp>
      <p:sp>
        <p:nvSpPr>
          <p:cNvPr id="9" name="TextBox 9"/>
          <p:cNvSpPr txBox="1"/>
          <p:nvPr/>
        </p:nvSpPr>
        <p:spPr>
          <a:xfrm rot="66021">
            <a:off x="684315" y="10310488"/>
            <a:ext cx="13990521" cy="3945609"/>
          </a:xfrm>
          <a:prstGeom prst="rect">
            <a:avLst/>
          </a:prstGeom>
        </p:spPr>
        <p:txBody>
          <a:bodyPr lIns="0" tIns="0" rIns="0" bIns="0" rtlCol="0" anchor="t">
            <a:spAutoFit/>
          </a:bodyPr>
          <a:lstStyle/>
          <a:p>
            <a:pPr algn="ctr">
              <a:lnSpc>
                <a:spcPts val="3935"/>
              </a:lnSpc>
            </a:pPr>
            <a:r>
              <a:rPr lang="en-US" sz="2811">
                <a:solidFill>
                  <a:srgbClr val="000000"/>
                </a:solidFill>
                <a:latin typeface="Canva Sans"/>
              </a:rPr>
              <a:t>Analyzes the trend of total flights operated each year,between the years 2004 and 2015. It provides insights into the overall growth or decline in flight operations over this period.</a:t>
            </a:r>
          </a:p>
          <a:p>
            <a:pPr algn="ctr">
              <a:lnSpc>
                <a:spcPts val="3935"/>
              </a:lnSpc>
            </a:pPr>
            <a:r>
              <a:rPr lang="en-US" sz="2811">
                <a:solidFill>
                  <a:srgbClr val="000000"/>
                </a:solidFill>
                <a:latin typeface="Canva Sans"/>
              </a:rPr>
              <a:t>- The query aggregates the total number of flights operated, omitting any cancelled flights, by joining the "Statistics" and "Time" tables using the Time label as a foreign key. </a:t>
            </a:r>
          </a:p>
          <a:p>
            <a:pPr algn="ctr">
              <a:lnSpc>
                <a:spcPts val="3935"/>
              </a:lnSpc>
            </a:pPr>
            <a:r>
              <a:rPr lang="en-US" sz="2811">
                <a:solidFill>
                  <a:srgbClr val="000000"/>
                </a:solidFill>
                <a:latin typeface="Canva Sans"/>
              </a:rPr>
              <a:t>- The results are grouped by year and sorted chronologically.</a:t>
            </a:r>
          </a:p>
          <a:p>
            <a:pPr algn="ctr">
              <a:lnSpc>
                <a:spcPts val="3935"/>
              </a:lnSpc>
            </a:pPr>
            <a:endParaRPr lang="en-US" sz="2811">
              <a:solidFill>
                <a:srgbClr val="000000"/>
              </a:solidFill>
              <a:latin typeface="Canva Sans"/>
            </a:endParaRPr>
          </a:p>
        </p:txBody>
      </p:sp>
      <p:sp>
        <p:nvSpPr>
          <p:cNvPr id="10" name="TextBox 10"/>
          <p:cNvSpPr txBox="1"/>
          <p:nvPr/>
        </p:nvSpPr>
        <p:spPr>
          <a:xfrm>
            <a:off x="8371115" y="3174455"/>
            <a:ext cx="8021034" cy="1903730"/>
          </a:xfrm>
          <a:prstGeom prst="rect">
            <a:avLst/>
          </a:prstGeom>
        </p:spPr>
        <p:txBody>
          <a:bodyPr lIns="0" tIns="0" rIns="0" bIns="0" rtlCol="0" anchor="t">
            <a:spAutoFit/>
          </a:bodyPr>
          <a:lstStyle/>
          <a:p>
            <a:pPr algn="just">
              <a:lnSpc>
                <a:spcPts val="3039"/>
              </a:lnSpc>
            </a:pPr>
            <a:r>
              <a:rPr lang="en-US" sz="1899">
                <a:solidFill>
                  <a:srgbClr val="000000"/>
                </a:solidFill>
                <a:latin typeface="Poppins"/>
              </a:rPr>
              <a:t>The line plot analyzes the yearly trend of total flights operated each year, indicating a rise from 2004 to 2007, followed by a gradual decline until about 2012. The decline in total flights after the slight increase in 2012-2013 highlights how the aviation industry can be unpredictable and subject to change.</a:t>
            </a:r>
          </a:p>
        </p:txBody>
      </p:sp>
      <p:sp>
        <p:nvSpPr>
          <p:cNvPr id="11" name="Freeform 11"/>
          <p:cNvSpPr/>
          <p:nvPr/>
        </p:nvSpPr>
        <p:spPr>
          <a:xfrm>
            <a:off x="11209451" y="6222009"/>
            <a:ext cx="4190187" cy="3222330"/>
          </a:xfrm>
          <a:custGeom>
            <a:avLst/>
            <a:gdLst/>
            <a:ahLst/>
            <a:cxnLst/>
            <a:rect l="l" t="t" r="r" b="b"/>
            <a:pathLst>
              <a:path w="4190187" h="3222330">
                <a:moveTo>
                  <a:pt x="0" y="0"/>
                </a:moveTo>
                <a:lnTo>
                  <a:pt x="4190188" y="0"/>
                </a:lnTo>
                <a:lnTo>
                  <a:pt x="4190188" y="3222329"/>
                </a:lnTo>
                <a:lnTo>
                  <a:pt x="0" y="3222329"/>
                </a:lnTo>
                <a:lnTo>
                  <a:pt x="0" y="0"/>
                </a:lnTo>
                <a:close/>
              </a:path>
            </a:pathLst>
          </a:custGeom>
          <a:blipFill>
            <a:blip r:embed="rId5"/>
            <a:stretch>
              <a:fillRect/>
            </a:stretch>
          </a:blipFill>
        </p:spPr>
      </p:sp>
      <p:sp>
        <p:nvSpPr>
          <p:cNvPr id="12" name="TextBox 12"/>
          <p:cNvSpPr txBox="1"/>
          <p:nvPr/>
        </p:nvSpPr>
        <p:spPr>
          <a:xfrm>
            <a:off x="1364228" y="6270670"/>
            <a:ext cx="8319579" cy="2665730"/>
          </a:xfrm>
          <a:prstGeom prst="rect">
            <a:avLst/>
          </a:prstGeom>
        </p:spPr>
        <p:txBody>
          <a:bodyPr lIns="0" tIns="0" rIns="0" bIns="0" rtlCol="0" anchor="t">
            <a:spAutoFit/>
          </a:bodyPr>
          <a:lstStyle/>
          <a:p>
            <a:pPr algn="just">
              <a:lnSpc>
                <a:spcPts val="3039"/>
              </a:lnSpc>
            </a:pPr>
            <a:r>
              <a:rPr lang="en-US" sz="1899">
                <a:solidFill>
                  <a:srgbClr val="000000"/>
                </a:solidFill>
                <a:latin typeface="Poppins"/>
              </a:rPr>
              <a:t>Flight delays attributed to five distinct reasons are recorded in the Statistics table individually. The analysis reveals that issues with the National Aviation System and late aircraft arrivals are the primary contributors to flight delays, followed by delays attributed to the carrier itself. Weather-related delays and security-related issues have a comparatively smaller impact on overall flight delays. </a:t>
            </a:r>
          </a:p>
          <a:p>
            <a:pPr algn="just">
              <a:lnSpc>
                <a:spcPts val="3039"/>
              </a:lnSpc>
            </a:pPr>
            <a:endParaRPr lang="en-US" sz="1899">
              <a:solidFill>
                <a:srgbClr val="000000"/>
              </a:solidFill>
              <a:latin typeface="Poppins"/>
            </a:endParaRPr>
          </a:p>
        </p:txBody>
      </p:sp>
      <p:sp>
        <p:nvSpPr>
          <p:cNvPr id="13" name="TextBox 13"/>
          <p:cNvSpPr txBox="1"/>
          <p:nvPr/>
        </p:nvSpPr>
        <p:spPr>
          <a:xfrm>
            <a:off x="9212058" y="5627005"/>
            <a:ext cx="8355905" cy="372110"/>
          </a:xfrm>
          <a:prstGeom prst="rect">
            <a:avLst/>
          </a:prstGeom>
        </p:spPr>
        <p:txBody>
          <a:bodyPr lIns="0" tIns="0" rIns="0" bIns="0" rtlCol="0" anchor="t">
            <a:spAutoFit/>
          </a:bodyPr>
          <a:lstStyle/>
          <a:p>
            <a:pPr algn="ctr">
              <a:lnSpc>
                <a:spcPts val="2859"/>
              </a:lnSpc>
              <a:spcBef>
                <a:spcPct val="0"/>
              </a:spcBef>
            </a:pPr>
            <a:r>
              <a:rPr lang="en-US" sz="2199">
                <a:solidFill>
                  <a:srgbClr val="123D33"/>
                </a:solidFill>
                <a:latin typeface="Poppins Bold"/>
              </a:rPr>
              <a:t>Most common reasons for flight delays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579124"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algn="ctr">
                <a:lnSpc>
                  <a:spcPts val="2859"/>
                </a:lnSpc>
              </a:pPr>
              <a:endParaRPr/>
            </a:p>
            <a:p>
              <a:pPr marL="0" lvl="0" indent="0" algn="ctr">
                <a:lnSpc>
                  <a:spcPts val="2859"/>
                </a:lnSpc>
                <a:spcBef>
                  <a:spcPct val="0"/>
                </a:spcBef>
              </a:pPr>
              <a:endParaRPr/>
            </a:p>
          </p:txBody>
        </p:sp>
      </p:grpSp>
      <p:sp>
        <p:nvSpPr>
          <p:cNvPr id="6" name="TextBox 6"/>
          <p:cNvSpPr txBox="1"/>
          <p:nvPr/>
        </p:nvSpPr>
        <p:spPr>
          <a:xfrm>
            <a:off x="1327902" y="1559113"/>
            <a:ext cx="8721434" cy="809625"/>
          </a:xfrm>
          <a:prstGeom prst="rect">
            <a:avLst/>
          </a:prstGeom>
        </p:spPr>
        <p:txBody>
          <a:bodyPr lIns="0" tIns="0" rIns="0" bIns="0" rtlCol="0" anchor="t">
            <a:spAutoFit/>
          </a:bodyPr>
          <a:lstStyle/>
          <a:p>
            <a:pPr marL="0" lvl="0" indent="0" algn="l">
              <a:lnSpc>
                <a:spcPts val="6299"/>
              </a:lnSpc>
              <a:spcBef>
                <a:spcPct val="0"/>
              </a:spcBef>
            </a:pPr>
            <a:r>
              <a:rPr lang="en-US" sz="4500" spc="-89">
                <a:solidFill>
                  <a:srgbClr val="123D33"/>
                </a:solidFill>
                <a:latin typeface="Poppins Bold"/>
              </a:rPr>
              <a:t>Analysis and Results</a:t>
            </a:r>
          </a:p>
        </p:txBody>
      </p:sp>
      <p:sp>
        <p:nvSpPr>
          <p:cNvPr id="7" name="Freeform 7"/>
          <p:cNvSpPr/>
          <p:nvPr/>
        </p:nvSpPr>
        <p:spPr>
          <a:xfrm>
            <a:off x="1672443" y="2856512"/>
            <a:ext cx="4598704" cy="3811977"/>
          </a:xfrm>
          <a:custGeom>
            <a:avLst/>
            <a:gdLst/>
            <a:ahLst/>
            <a:cxnLst/>
            <a:rect l="l" t="t" r="r" b="b"/>
            <a:pathLst>
              <a:path w="4598704" h="3811977">
                <a:moveTo>
                  <a:pt x="0" y="0"/>
                </a:moveTo>
                <a:lnTo>
                  <a:pt x="4598703" y="0"/>
                </a:lnTo>
                <a:lnTo>
                  <a:pt x="4598703" y="3811976"/>
                </a:lnTo>
                <a:lnTo>
                  <a:pt x="0" y="3811976"/>
                </a:lnTo>
                <a:lnTo>
                  <a:pt x="0" y="0"/>
                </a:lnTo>
                <a:close/>
              </a:path>
            </a:pathLst>
          </a:custGeom>
          <a:blipFill>
            <a:blip r:embed="rId4"/>
            <a:stretch>
              <a:fillRect/>
            </a:stretch>
          </a:blipFill>
        </p:spPr>
      </p:sp>
      <p:sp>
        <p:nvSpPr>
          <p:cNvPr id="8" name="TextBox 8"/>
          <p:cNvSpPr txBox="1"/>
          <p:nvPr/>
        </p:nvSpPr>
        <p:spPr>
          <a:xfrm>
            <a:off x="6726746" y="3239770"/>
            <a:ext cx="10150278" cy="1522730"/>
          </a:xfrm>
          <a:prstGeom prst="rect">
            <a:avLst/>
          </a:prstGeom>
        </p:spPr>
        <p:txBody>
          <a:bodyPr lIns="0" tIns="0" rIns="0" bIns="0" rtlCol="0" anchor="t">
            <a:spAutoFit/>
          </a:bodyPr>
          <a:lstStyle/>
          <a:p>
            <a:pPr algn="just">
              <a:lnSpc>
                <a:spcPts val="3040"/>
              </a:lnSpc>
            </a:pPr>
            <a:r>
              <a:rPr lang="en-US" sz="1900">
                <a:solidFill>
                  <a:srgbClr val="000000"/>
                </a:solidFill>
                <a:latin typeface="Poppins"/>
              </a:rPr>
              <a:t>Airports like ATL , ORD , and DFW have the highest total delayed minutes, suggesting they may face significant challenges in managing flight delays. Conversely, airports like PDX (Portland International) have relatively lower total delayed minutes, indicating better efficiency in managing flight schedules and minimizing delays. </a:t>
            </a:r>
          </a:p>
        </p:txBody>
      </p:sp>
      <p:sp>
        <p:nvSpPr>
          <p:cNvPr id="9" name="TextBox 9"/>
          <p:cNvSpPr txBox="1"/>
          <p:nvPr/>
        </p:nvSpPr>
        <p:spPr>
          <a:xfrm>
            <a:off x="1028700" y="6973570"/>
            <a:ext cx="6734503" cy="2284730"/>
          </a:xfrm>
          <a:prstGeom prst="rect">
            <a:avLst/>
          </a:prstGeom>
        </p:spPr>
        <p:txBody>
          <a:bodyPr lIns="0" tIns="0" rIns="0" bIns="0" rtlCol="0" anchor="t">
            <a:spAutoFit/>
          </a:bodyPr>
          <a:lstStyle/>
          <a:p>
            <a:pPr algn="just">
              <a:lnSpc>
                <a:spcPts val="3039"/>
              </a:lnSpc>
            </a:pPr>
            <a:r>
              <a:rPr lang="en-US" sz="1899">
                <a:solidFill>
                  <a:srgbClr val="000000"/>
                </a:solidFill>
                <a:latin typeface="Poppins"/>
              </a:rPr>
              <a:t>Both ATL and PDX show fluctuating delayed flight percentages over the years, with ATL consistently having higher rates. By 2016, both airports see reductions in delays, with ATL showing a more significant decrease.</a:t>
            </a:r>
          </a:p>
          <a:p>
            <a:pPr algn="just">
              <a:lnSpc>
                <a:spcPts val="3039"/>
              </a:lnSpc>
            </a:pPr>
            <a:endParaRPr lang="en-US" sz="1899">
              <a:solidFill>
                <a:srgbClr val="000000"/>
              </a:solidFill>
              <a:latin typeface="Poppins"/>
            </a:endParaRPr>
          </a:p>
        </p:txBody>
      </p:sp>
      <p:sp>
        <p:nvSpPr>
          <p:cNvPr id="10" name="Freeform 10"/>
          <p:cNvSpPr/>
          <p:nvPr/>
        </p:nvSpPr>
        <p:spPr>
          <a:xfrm>
            <a:off x="7970493" y="6201618"/>
            <a:ext cx="9102118" cy="3056682"/>
          </a:xfrm>
          <a:custGeom>
            <a:avLst/>
            <a:gdLst/>
            <a:ahLst/>
            <a:cxnLst/>
            <a:rect l="l" t="t" r="r" b="b"/>
            <a:pathLst>
              <a:path w="9102118" h="3056682">
                <a:moveTo>
                  <a:pt x="0" y="0"/>
                </a:moveTo>
                <a:lnTo>
                  <a:pt x="9102118" y="0"/>
                </a:lnTo>
                <a:lnTo>
                  <a:pt x="9102118" y="3056682"/>
                </a:lnTo>
                <a:lnTo>
                  <a:pt x="0" y="3056682"/>
                </a:lnTo>
                <a:lnTo>
                  <a:pt x="0" y="0"/>
                </a:lnTo>
                <a:close/>
              </a:path>
            </a:pathLst>
          </a:custGeom>
          <a:blipFill>
            <a:blip r:embed="rId5"/>
            <a:stretch>
              <a:fillRect/>
            </a:stretch>
          </a:blipFill>
        </p:spPr>
      </p:sp>
      <p:sp>
        <p:nvSpPr>
          <p:cNvPr id="11" name="TextBox 11"/>
          <p:cNvSpPr txBox="1"/>
          <p:nvPr/>
        </p:nvSpPr>
        <p:spPr>
          <a:xfrm>
            <a:off x="7763203" y="5572125"/>
            <a:ext cx="8819475" cy="368300"/>
          </a:xfrm>
          <a:prstGeom prst="rect">
            <a:avLst/>
          </a:prstGeom>
        </p:spPr>
        <p:txBody>
          <a:bodyPr lIns="0" tIns="0" rIns="0" bIns="0" rtlCol="0" anchor="t">
            <a:spAutoFit/>
          </a:bodyPr>
          <a:lstStyle/>
          <a:p>
            <a:pPr algn="ctr">
              <a:lnSpc>
                <a:spcPts val="2800"/>
              </a:lnSpc>
            </a:pPr>
            <a:r>
              <a:rPr lang="en-US" sz="2000">
                <a:solidFill>
                  <a:srgbClr val="123D33"/>
                </a:solidFill>
                <a:latin typeface="Poppins Bold"/>
              </a:rPr>
              <a:t>Percentage variation of delayed flights between ATL &amp; PDX</a:t>
            </a:r>
          </a:p>
        </p:txBody>
      </p:sp>
      <p:sp>
        <p:nvSpPr>
          <p:cNvPr id="12" name="TextBox 12"/>
          <p:cNvSpPr txBox="1"/>
          <p:nvPr/>
        </p:nvSpPr>
        <p:spPr>
          <a:xfrm>
            <a:off x="7392148" y="2639024"/>
            <a:ext cx="8819475" cy="368300"/>
          </a:xfrm>
          <a:prstGeom prst="rect">
            <a:avLst/>
          </a:prstGeom>
        </p:spPr>
        <p:txBody>
          <a:bodyPr lIns="0" tIns="0" rIns="0" bIns="0" rtlCol="0" anchor="t">
            <a:spAutoFit/>
          </a:bodyPr>
          <a:lstStyle/>
          <a:p>
            <a:pPr algn="ctr">
              <a:lnSpc>
                <a:spcPts val="2800"/>
              </a:lnSpc>
            </a:pPr>
            <a:r>
              <a:rPr lang="en-US" sz="2000">
                <a:solidFill>
                  <a:srgbClr val="123D33"/>
                </a:solidFill>
                <a:latin typeface="Poppins Bold"/>
              </a:rPr>
              <a:t>Top 10 airports with highest flight delays by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475562" y="5267808"/>
            <a:ext cx="6425607" cy="3833274"/>
          </a:xfrm>
          <a:custGeom>
            <a:avLst/>
            <a:gdLst/>
            <a:ahLst/>
            <a:cxnLst/>
            <a:rect l="l" t="t" r="r" b="b"/>
            <a:pathLst>
              <a:path w="6425607" h="3833274">
                <a:moveTo>
                  <a:pt x="0" y="0"/>
                </a:moveTo>
                <a:lnTo>
                  <a:pt x="6425607" y="0"/>
                </a:lnTo>
                <a:lnTo>
                  <a:pt x="6425607" y="3833275"/>
                </a:lnTo>
                <a:lnTo>
                  <a:pt x="0" y="3833275"/>
                </a:lnTo>
                <a:lnTo>
                  <a:pt x="0" y="0"/>
                </a:lnTo>
                <a:close/>
              </a:path>
            </a:pathLst>
          </a:custGeom>
          <a:blipFill>
            <a:blip r:embed="rId4"/>
            <a:stretch>
              <a:fillRect/>
            </a:stretch>
          </a:blipFill>
        </p:spPr>
      </p:sp>
      <p:sp>
        <p:nvSpPr>
          <p:cNvPr id="7" name="Freeform 7"/>
          <p:cNvSpPr/>
          <p:nvPr/>
        </p:nvSpPr>
        <p:spPr>
          <a:xfrm>
            <a:off x="1663926" y="3023225"/>
            <a:ext cx="6048879" cy="1961778"/>
          </a:xfrm>
          <a:custGeom>
            <a:avLst/>
            <a:gdLst/>
            <a:ahLst/>
            <a:cxnLst/>
            <a:rect l="l" t="t" r="r" b="b"/>
            <a:pathLst>
              <a:path w="6048879" h="1961778">
                <a:moveTo>
                  <a:pt x="0" y="0"/>
                </a:moveTo>
                <a:lnTo>
                  <a:pt x="6048879" y="0"/>
                </a:lnTo>
                <a:lnTo>
                  <a:pt x="6048879" y="1961777"/>
                </a:lnTo>
                <a:lnTo>
                  <a:pt x="0" y="1961777"/>
                </a:lnTo>
                <a:lnTo>
                  <a:pt x="0" y="0"/>
                </a:lnTo>
                <a:close/>
              </a:path>
            </a:pathLst>
          </a:custGeom>
          <a:blipFill>
            <a:blip r:embed="rId5"/>
            <a:stretch>
              <a:fillRect l="-5809" t="-19200" r="-5809" b="-17911"/>
            </a:stretch>
          </a:blipFill>
        </p:spPr>
      </p:sp>
      <p:sp>
        <p:nvSpPr>
          <p:cNvPr id="8" name="TextBox 8"/>
          <p:cNvSpPr txBox="1"/>
          <p:nvPr/>
        </p:nvSpPr>
        <p:spPr>
          <a:xfrm>
            <a:off x="1327902" y="1597213"/>
            <a:ext cx="8721434" cy="861880"/>
          </a:xfrm>
          <a:prstGeom prst="rect">
            <a:avLst/>
          </a:prstGeom>
        </p:spPr>
        <p:txBody>
          <a:bodyPr lIns="0" tIns="0" rIns="0" bIns="0" rtlCol="0" anchor="t">
            <a:spAutoFit/>
          </a:bodyPr>
          <a:lstStyle/>
          <a:p>
            <a:pPr marL="0" lvl="0" indent="0" algn="l">
              <a:lnSpc>
                <a:spcPts val="7178"/>
              </a:lnSpc>
              <a:spcBef>
                <a:spcPct val="0"/>
              </a:spcBef>
            </a:pPr>
            <a:r>
              <a:rPr lang="en-US" sz="5127" spc="-102">
                <a:solidFill>
                  <a:srgbClr val="123D33"/>
                </a:solidFill>
                <a:latin typeface="Open Sauce Bold"/>
              </a:rPr>
              <a:t>Analysis and Results</a:t>
            </a:r>
          </a:p>
        </p:txBody>
      </p:sp>
      <p:sp>
        <p:nvSpPr>
          <p:cNvPr id="9" name="TextBox 9"/>
          <p:cNvSpPr txBox="1"/>
          <p:nvPr/>
        </p:nvSpPr>
        <p:spPr>
          <a:xfrm>
            <a:off x="9144000" y="2654925"/>
            <a:ext cx="6338392" cy="368300"/>
          </a:xfrm>
          <a:prstGeom prst="rect">
            <a:avLst/>
          </a:prstGeom>
        </p:spPr>
        <p:txBody>
          <a:bodyPr lIns="0" tIns="0" rIns="0" bIns="0" rtlCol="0" anchor="t">
            <a:spAutoFit/>
          </a:bodyPr>
          <a:lstStyle/>
          <a:p>
            <a:pPr algn="ctr">
              <a:lnSpc>
                <a:spcPts val="2800"/>
              </a:lnSpc>
            </a:pPr>
            <a:r>
              <a:rPr lang="en-US" sz="2000">
                <a:solidFill>
                  <a:srgbClr val="123D33"/>
                </a:solidFill>
                <a:latin typeface="Poppins Bold"/>
              </a:rPr>
              <a:t>Number of airports associated with each airlines</a:t>
            </a:r>
          </a:p>
        </p:txBody>
      </p:sp>
      <p:sp>
        <p:nvSpPr>
          <p:cNvPr id="10" name="TextBox 10"/>
          <p:cNvSpPr txBox="1"/>
          <p:nvPr/>
        </p:nvSpPr>
        <p:spPr>
          <a:xfrm>
            <a:off x="8317155" y="3342335"/>
            <a:ext cx="8721434" cy="4570730"/>
          </a:xfrm>
          <a:prstGeom prst="rect">
            <a:avLst/>
          </a:prstGeom>
        </p:spPr>
        <p:txBody>
          <a:bodyPr lIns="0" tIns="0" rIns="0" bIns="0" rtlCol="0" anchor="t">
            <a:spAutoFit/>
          </a:bodyPr>
          <a:lstStyle/>
          <a:p>
            <a:pPr marL="410211" lvl="1" indent="-205106" algn="just">
              <a:lnSpc>
                <a:spcPts val="3040"/>
              </a:lnSpc>
              <a:buFont typeface="Arial"/>
              <a:buChar char="•"/>
            </a:pPr>
            <a:r>
              <a:rPr lang="en-US" sz="1900">
                <a:solidFill>
                  <a:srgbClr val="000000"/>
                </a:solidFill>
                <a:latin typeface="Poppins"/>
              </a:rPr>
              <a:t>Delta Air Lines Inc., American Airlines Inc., United Air Lines Inc., Atlantic Southeast Airlines, Continental Air Lines Inc., and Northwest Airlines Inc. are the top 6 carriers serving the highest number of airports, each serving 29 airports.</a:t>
            </a:r>
          </a:p>
          <a:p>
            <a:pPr algn="just">
              <a:lnSpc>
                <a:spcPts val="3040"/>
              </a:lnSpc>
            </a:pPr>
            <a:endParaRPr lang="en-US" sz="1900">
              <a:solidFill>
                <a:srgbClr val="000000"/>
              </a:solidFill>
              <a:latin typeface="Poppins"/>
            </a:endParaRPr>
          </a:p>
          <a:p>
            <a:pPr marL="410211" lvl="1" indent="-205106" algn="just">
              <a:lnSpc>
                <a:spcPts val="3040"/>
              </a:lnSpc>
              <a:buFont typeface="Arial"/>
              <a:buChar char="•"/>
            </a:pPr>
            <a:r>
              <a:rPr lang="en-US" sz="1900">
                <a:solidFill>
                  <a:srgbClr val="000000"/>
                </a:solidFill>
                <a:latin typeface="Poppins"/>
              </a:rPr>
              <a:t>Hawaiian Airlines Inc. and Aloha Airlines Inc. serve the fewest airports, with 8 and 2 respectively.</a:t>
            </a:r>
          </a:p>
          <a:p>
            <a:pPr algn="just">
              <a:lnSpc>
                <a:spcPts val="3040"/>
              </a:lnSpc>
            </a:pPr>
            <a:endParaRPr lang="en-US" sz="1900">
              <a:solidFill>
                <a:srgbClr val="000000"/>
              </a:solidFill>
              <a:latin typeface="Poppins"/>
            </a:endParaRPr>
          </a:p>
          <a:p>
            <a:pPr marL="410211" lvl="1" indent="-205106" algn="just">
              <a:lnSpc>
                <a:spcPts val="3040"/>
              </a:lnSpc>
              <a:buFont typeface="Arial"/>
              <a:buChar char="•"/>
            </a:pPr>
            <a:r>
              <a:rPr lang="en-US" sz="1900">
                <a:solidFill>
                  <a:srgbClr val="000000"/>
                </a:solidFill>
                <a:latin typeface="Poppins"/>
              </a:rPr>
              <a:t>The competitive landscape of the airline industry can be inferred from the distribution of airports served by different carriers. Some airlines may prioritize serving a wide range of destinations, while others may focus on specific regions or routes.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910781" y="0"/>
            <a:ext cx="3377219" cy="3377219"/>
          </a:xfrm>
          <a:custGeom>
            <a:avLst/>
            <a:gdLst/>
            <a:ahLst/>
            <a:cxnLst/>
            <a:rect l="l" t="t" r="r" b="b"/>
            <a:pathLst>
              <a:path w="3377219" h="3377219">
                <a:moveTo>
                  <a:pt x="3377219" y="0"/>
                </a:moveTo>
                <a:lnTo>
                  <a:pt x="0" y="0"/>
                </a:lnTo>
                <a:lnTo>
                  <a:pt x="0" y="3377219"/>
                </a:lnTo>
                <a:lnTo>
                  <a:pt x="3377219" y="3377219"/>
                </a:lnTo>
                <a:lnTo>
                  <a:pt x="3377219"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3" name="Group 3"/>
          <p:cNvGrpSpPr/>
          <p:nvPr/>
        </p:nvGrpSpPr>
        <p:grpSpPr>
          <a:xfrm>
            <a:off x="-1923846" y="8186287"/>
            <a:ext cx="4201427" cy="4201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6" name="Freeform 6"/>
          <p:cNvSpPr/>
          <p:nvPr/>
        </p:nvSpPr>
        <p:spPr>
          <a:xfrm>
            <a:off x="5352882" y="7348884"/>
            <a:ext cx="7582236" cy="2938116"/>
          </a:xfrm>
          <a:custGeom>
            <a:avLst/>
            <a:gdLst/>
            <a:ahLst/>
            <a:cxnLst/>
            <a:rect l="l" t="t" r="r" b="b"/>
            <a:pathLst>
              <a:path w="7582236" h="2938116">
                <a:moveTo>
                  <a:pt x="0" y="0"/>
                </a:moveTo>
                <a:lnTo>
                  <a:pt x="7582236" y="0"/>
                </a:lnTo>
                <a:lnTo>
                  <a:pt x="7582236" y="2938116"/>
                </a:lnTo>
                <a:lnTo>
                  <a:pt x="0" y="2938116"/>
                </a:lnTo>
                <a:lnTo>
                  <a:pt x="0" y="0"/>
                </a:lnTo>
                <a:close/>
              </a:path>
            </a:pathLst>
          </a:custGeom>
          <a:blipFill>
            <a:blip r:embed="rId5"/>
            <a:stretch>
              <a:fillRect/>
            </a:stretch>
          </a:blipFill>
        </p:spPr>
      </p:sp>
      <p:sp>
        <p:nvSpPr>
          <p:cNvPr id="7" name="TextBox 7"/>
          <p:cNvSpPr txBox="1"/>
          <p:nvPr/>
        </p:nvSpPr>
        <p:spPr>
          <a:xfrm>
            <a:off x="1885579" y="2636162"/>
            <a:ext cx="12829956" cy="3625272"/>
          </a:xfrm>
          <a:prstGeom prst="rect">
            <a:avLst/>
          </a:prstGeom>
        </p:spPr>
        <p:txBody>
          <a:bodyPr lIns="0" tIns="0" rIns="0" bIns="0" rtlCol="0" anchor="t">
            <a:spAutoFit/>
          </a:bodyPr>
          <a:lstStyle/>
          <a:p>
            <a:pPr marL="453269" lvl="1" indent="-226634">
              <a:lnSpc>
                <a:spcPts val="4198"/>
              </a:lnSpc>
              <a:buFont typeface="Arial"/>
              <a:buChar char="•"/>
            </a:pPr>
            <a:r>
              <a:rPr lang="en-US" sz="2099">
                <a:solidFill>
                  <a:srgbClr val="343432"/>
                </a:solidFill>
                <a:latin typeface="Poppins"/>
              </a:rPr>
              <a:t>The project effectively translated a complex nested JSON dataset into a structured SQL database, enabling comprehensive analysis and visualization of crucial aviation metrics.</a:t>
            </a:r>
          </a:p>
          <a:p>
            <a:pPr marL="453269" lvl="1" indent="-226634">
              <a:lnSpc>
                <a:spcPts val="4198"/>
              </a:lnSpc>
              <a:buFont typeface="Arial"/>
              <a:buChar char="•"/>
            </a:pPr>
            <a:r>
              <a:rPr lang="en-US" sz="2099">
                <a:solidFill>
                  <a:srgbClr val="343432"/>
                </a:solidFill>
                <a:latin typeface="Poppins"/>
              </a:rPr>
              <a:t>The data translation process played a crucial role in converting the complex JSON data into a structured format suitable for analysis in a SQL database.</a:t>
            </a:r>
          </a:p>
          <a:p>
            <a:pPr marL="453269" lvl="1" indent="-226634">
              <a:lnSpc>
                <a:spcPts val="4198"/>
              </a:lnSpc>
              <a:buFont typeface="Arial"/>
              <a:buChar char="•"/>
            </a:pPr>
            <a:r>
              <a:rPr lang="en-US" sz="2099">
                <a:solidFill>
                  <a:srgbClr val="343432"/>
                </a:solidFill>
                <a:latin typeface="Poppins"/>
              </a:rPr>
              <a:t>Through this analysis, we can identify areas for improvement to make informed decisions and improve the overall efficiency and safety of air travel, and enhance the overall passenger experience.</a:t>
            </a:r>
          </a:p>
        </p:txBody>
      </p:sp>
      <p:sp>
        <p:nvSpPr>
          <p:cNvPr id="8" name="TextBox 8"/>
          <p:cNvSpPr txBox="1"/>
          <p:nvPr/>
        </p:nvSpPr>
        <p:spPr>
          <a:xfrm>
            <a:off x="1885579" y="1492413"/>
            <a:ext cx="6285737" cy="809625"/>
          </a:xfrm>
          <a:prstGeom prst="rect">
            <a:avLst/>
          </a:prstGeom>
        </p:spPr>
        <p:txBody>
          <a:bodyPr lIns="0" tIns="0" rIns="0" bIns="0" rtlCol="0" anchor="t">
            <a:spAutoFit/>
          </a:bodyPr>
          <a:lstStyle/>
          <a:p>
            <a:pPr marL="0" lvl="0" indent="0" algn="l">
              <a:lnSpc>
                <a:spcPts val="6299"/>
              </a:lnSpc>
              <a:spcBef>
                <a:spcPct val="0"/>
              </a:spcBef>
            </a:pPr>
            <a:r>
              <a:rPr lang="en-US" sz="4500" spc="-89">
                <a:solidFill>
                  <a:srgbClr val="123D33"/>
                </a:solidFill>
                <a:latin typeface="Poppins Bold"/>
              </a:rPr>
              <a:t>Conclusion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2238" y="1217717"/>
            <a:ext cx="8503523" cy="809625"/>
          </a:xfrm>
          <a:prstGeom prst="rect">
            <a:avLst/>
          </a:prstGeom>
        </p:spPr>
        <p:txBody>
          <a:bodyPr lIns="0" tIns="0" rIns="0" bIns="0" rtlCol="0" anchor="t">
            <a:spAutoFit/>
          </a:bodyPr>
          <a:lstStyle/>
          <a:p>
            <a:pPr marL="0" lvl="0" indent="0" algn="ctr">
              <a:lnSpc>
                <a:spcPts val="6299"/>
              </a:lnSpc>
              <a:spcBef>
                <a:spcPct val="0"/>
              </a:spcBef>
            </a:pPr>
            <a:r>
              <a:rPr lang="en-US" sz="4500" spc="-89">
                <a:solidFill>
                  <a:srgbClr val="123D33"/>
                </a:solidFill>
                <a:latin typeface="Poppins Bold"/>
              </a:rPr>
              <a:t>REFERENCES</a:t>
            </a:r>
          </a:p>
        </p:txBody>
      </p:sp>
      <p:sp>
        <p:nvSpPr>
          <p:cNvPr id="3" name="TextBox 3"/>
          <p:cNvSpPr txBox="1"/>
          <p:nvPr/>
        </p:nvSpPr>
        <p:spPr>
          <a:xfrm>
            <a:off x="1631436" y="3885858"/>
            <a:ext cx="15032301" cy="720725"/>
          </a:xfrm>
          <a:prstGeom prst="rect">
            <a:avLst/>
          </a:prstGeom>
        </p:spPr>
        <p:txBody>
          <a:bodyPr lIns="0" tIns="0" rIns="0" bIns="0" rtlCol="0" anchor="t">
            <a:spAutoFit/>
          </a:bodyPr>
          <a:lstStyle/>
          <a:p>
            <a:pPr>
              <a:lnSpc>
                <a:spcPts val="2800"/>
              </a:lnSpc>
            </a:pPr>
            <a:r>
              <a:rPr lang="en-US" sz="2000" u="sng" dirty="0">
                <a:latin typeface="Poppins"/>
                <a:hlinkClick r:id="rId2" tooltip="https://www.commandprompt.com/education/postgresql-union-all-operator-with-examples/#:~:text=In%20Postgres%2C%20the%20UNION%20ALL,same%20number%20of%20expressions%2Fcolumns.">
                  <a:extLst>
                    <a:ext uri="{A12FA001-AC4F-418D-AE19-62706E023703}">
                      <ahyp:hlinkClr xmlns:ahyp="http://schemas.microsoft.com/office/drawing/2018/hyperlinkcolor" val="tx"/>
                    </a:ext>
                  </a:extLst>
                </a:hlinkClick>
              </a:rPr>
              <a:t>https://www.commandprompt.com/education/postgresql-union-all-operator-with-examples/#:~:text=In%20Postgres%2C%20the%20UNION%20ALL,same%20number%20of%20expressions%2Fcolumns.</a:t>
            </a:r>
          </a:p>
        </p:txBody>
      </p:sp>
      <p:sp>
        <p:nvSpPr>
          <p:cNvPr id="4" name="TextBox 4"/>
          <p:cNvSpPr txBox="1"/>
          <p:nvPr/>
        </p:nvSpPr>
        <p:spPr>
          <a:xfrm>
            <a:off x="1631436" y="2475877"/>
            <a:ext cx="10196910" cy="341119"/>
          </a:xfrm>
          <a:prstGeom prst="rect">
            <a:avLst/>
          </a:prstGeom>
        </p:spPr>
        <p:txBody>
          <a:bodyPr lIns="0" tIns="0" rIns="0" bIns="0" rtlCol="0" anchor="t">
            <a:spAutoFit/>
          </a:bodyPr>
          <a:lstStyle/>
          <a:p>
            <a:pPr>
              <a:lnSpc>
                <a:spcPts val="2800"/>
              </a:lnSpc>
            </a:pPr>
            <a:r>
              <a:rPr lang="en-US" sz="2000" u="sng" dirty="0">
                <a:latin typeface="Poppins"/>
                <a:hlinkClick r:id="rId3" tooltip="https://www.powercms.in/article/how-get-json-data-remote-url-python-script">
                  <a:extLst>
                    <a:ext uri="{A12FA001-AC4F-418D-AE19-62706E023703}">
                      <ahyp:hlinkClr xmlns:ahyp="http://schemas.microsoft.com/office/drawing/2018/hyperlinkcolor" val="tx"/>
                    </a:ext>
                  </a:extLst>
                </a:hlinkClick>
              </a:rPr>
              <a:t>https://www.powercms.in/article/how-get-json-data-remote-url-python-script</a:t>
            </a:r>
          </a:p>
        </p:txBody>
      </p:sp>
      <p:sp>
        <p:nvSpPr>
          <p:cNvPr id="5" name="TextBox 5"/>
          <p:cNvSpPr txBox="1"/>
          <p:nvPr/>
        </p:nvSpPr>
        <p:spPr>
          <a:xfrm>
            <a:off x="1631436" y="3180868"/>
            <a:ext cx="8459490" cy="341119"/>
          </a:xfrm>
          <a:prstGeom prst="rect">
            <a:avLst/>
          </a:prstGeom>
        </p:spPr>
        <p:txBody>
          <a:bodyPr lIns="0" tIns="0" rIns="0" bIns="0" rtlCol="0" anchor="t">
            <a:spAutoFit/>
          </a:bodyPr>
          <a:lstStyle/>
          <a:p>
            <a:pPr>
              <a:lnSpc>
                <a:spcPts val="2800"/>
              </a:lnSpc>
            </a:pPr>
            <a:r>
              <a:rPr lang="en-US" sz="2000" u="sng" dirty="0">
                <a:latin typeface="Poppins"/>
                <a:hlinkClick r:id="rId4" tooltip="https://wiki.postgresql.org/wiki/Using_psycopg2_with_PostgreSQL">
                  <a:extLst>
                    <a:ext uri="{A12FA001-AC4F-418D-AE19-62706E023703}">
                      <ahyp:hlinkClr xmlns:ahyp="http://schemas.microsoft.com/office/drawing/2018/hyperlinkcolor" val="tx"/>
                    </a:ext>
                  </a:extLst>
                </a:hlinkClick>
              </a:rPr>
              <a:t>https://wiki.postgresql.org/wiki/Using_psycopg2_with_PostgreSQL</a:t>
            </a:r>
          </a:p>
        </p:txBody>
      </p:sp>
      <p:sp>
        <p:nvSpPr>
          <p:cNvPr id="6" name="TextBox 6"/>
          <p:cNvSpPr txBox="1"/>
          <p:nvPr/>
        </p:nvSpPr>
        <p:spPr>
          <a:xfrm>
            <a:off x="1631436" y="4980268"/>
            <a:ext cx="13643372" cy="341119"/>
          </a:xfrm>
          <a:prstGeom prst="rect">
            <a:avLst/>
          </a:prstGeom>
        </p:spPr>
        <p:txBody>
          <a:bodyPr lIns="0" tIns="0" rIns="0" bIns="0" rtlCol="0" anchor="t">
            <a:spAutoFit/>
          </a:bodyPr>
          <a:lstStyle/>
          <a:p>
            <a:pPr>
              <a:lnSpc>
                <a:spcPts val="2800"/>
              </a:lnSpc>
            </a:pPr>
            <a:r>
              <a:rPr lang="en-US" sz="2000" u="sng" dirty="0">
                <a:latin typeface="Poppins"/>
                <a:hlinkClick r:id="rId5" tooltip="https://community.plotly.com/t/how-to-add-points-on-the-scatter-line-with-plotly-graph-objects/74026">
                  <a:extLst>
                    <a:ext uri="{A12FA001-AC4F-418D-AE19-62706E023703}">
                      <ahyp:hlinkClr xmlns:ahyp="http://schemas.microsoft.com/office/drawing/2018/hyperlinkcolor" val="tx"/>
                    </a:ext>
                  </a:extLst>
                </a:hlinkClick>
              </a:rPr>
              <a:t>https://community.plotly.com/t/how-to-add-points-on-the-scatter-line-with-plotly-graph-objects/74026</a:t>
            </a:r>
          </a:p>
        </p:txBody>
      </p:sp>
      <p:sp>
        <p:nvSpPr>
          <p:cNvPr id="7" name="TextBox 7"/>
          <p:cNvSpPr txBox="1"/>
          <p:nvPr/>
        </p:nvSpPr>
        <p:spPr>
          <a:xfrm>
            <a:off x="1631436" y="5681943"/>
            <a:ext cx="9172277" cy="341119"/>
          </a:xfrm>
          <a:prstGeom prst="rect">
            <a:avLst/>
          </a:prstGeom>
        </p:spPr>
        <p:txBody>
          <a:bodyPr lIns="0" tIns="0" rIns="0" bIns="0" rtlCol="0" anchor="t">
            <a:spAutoFit/>
          </a:bodyPr>
          <a:lstStyle/>
          <a:p>
            <a:pPr>
              <a:lnSpc>
                <a:spcPts val="2800"/>
              </a:lnSpc>
            </a:pPr>
            <a:r>
              <a:rPr lang="en-US" sz="2000" u="sng" dirty="0">
                <a:latin typeface="Poppins"/>
                <a:hlinkClick r:id="rId6" tooltip="https://www.tutorialspoint.com/sql/sql-string-functions-string-agg.htm">
                  <a:extLst>
                    <a:ext uri="{A12FA001-AC4F-418D-AE19-62706E023703}">
                      <ahyp:hlinkClr xmlns:ahyp="http://schemas.microsoft.com/office/drawing/2018/hyperlinkcolor" val="tx"/>
                    </a:ext>
                  </a:extLst>
                </a:hlinkClick>
              </a:rPr>
              <a:t>https://www.tutorialspoint.com/sql/sql-string-functions-string-agg.htm</a:t>
            </a:r>
          </a:p>
        </p:txBody>
      </p:sp>
      <p:sp>
        <p:nvSpPr>
          <p:cNvPr id="8" name="TextBox 8"/>
          <p:cNvSpPr txBox="1"/>
          <p:nvPr/>
        </p:nvSpPr>
        <p:spPr>
          <a:xfrm>
            <a:off x="1631436" y="6383618"/>
            <a:ext cx="7991872" cy="341119"/>
          </a:xfrm>
          <a:prstGeom prst="rect">
            <a:avLst/>
          </a:prstGeom>
        </p:spPr>
        <p:txBody>
          <a:bodyPr lIns="0" tIns="0" rIns="0" bIns="0" rtlCol="0" anchor="t">
            <a:spAutoFit/>
          </a:bodyPr>
          <a:lstStyle/>
          <a:p>
            <a:pPr>
              <a:lnSpc>
                <a:spcPts val="2800"/>
              </a:lnSpc>
            </a:pPr>
            <a:r>
              <a:rPr lang="en-US" sz="2000" u="sng" dirty="0">
                <a:latin typeface="Poppins"/>
                <a:hlinkClick r:id="rId7" tooltip="https://count.co/sql-resources/bigquery-standard-sql/unnest">
                  <a:extLst>
                    <a:ext uri="{A12FA001-AC4F-418D-AE19-62706E023703}">
                      <ahyp:hlinkClr xmlns:ahyp="http://schemas.microsoft.com/office/drawing/2018/hyperlinkcolor" val="tx"/>
                    </a:ext>
                  </a:extLst>
                </a:hlinkClick>
              </a:rPr>
              <a:t>https://count.co/sql-resources/bigquery-standard-sql/unnest</a:t>
            </a:r>
          </a:p>
        </p:txBody>
      </p:sp>
      <p:grpSp>
        <p:nvGrpSpPr>
          <p:cNvPr id="9" name="Group 9"/>
          <p:cNvGrpSpPr/>
          <p:nvPr/>
        </p:nvGrpSpPr>
        <p:grpSpPr>
          <a:xfrm>
            <a:off x="-1923846" y="8186287"/>
            <a:ext cx="4201427" cy="420142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2" name="Freeform 12"/>
          <p:cNvSpPr/>
          <p:nvPr/>
        </p:nvSpPr>
        <p:spPr>
          <a:xfrm flipH="1">
            <a:off x="15040457" y="0"/>
            <a:ext cx="3247543" cy="3247543"/>
          </a:xfrm>
          <a:custGeom>
            <a:avLst/>
            <a:gdLst/>
            <a:ahLst/>
            <a:cxnLst/>
            <a:rect l="l" t="t" r="r" b="b"/>
            <a:pathLst>
              <a:path w="3247543" h="3247543">
                <a:moveTo>
                  <a:pt x="3247543" y="0"/>
                </a:moveTo>
                <a:lnTo>
                  <a:pt x="0" y="0"/>
                </a:lnTo>
                <a:lnTo>
                  <a:pt x="0" y="3247543"/>
                </a:lnTo>
                <a:lnTo>
                  <a:pt x="3247543" y="3247543"/>
                </a:lnTo>
                <a:lnTo>
                  <a:pt x="3247543"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3" name="TextBox 13"/>
          <p:cNvSpPr txBox="1"/>
          <p:nvPr/>
        </p:nvSpPr>
        <p:spPr>
          <a:xfrm>
            <a:off x="1631436" y="7251615"/>
            <a:ext cx="2315196" cy="341119"/>
          </a:xfrm>
          <a:prstGeom prst="rect">
            <a:avLst/>
          </a:prstGeom>
        </p:spPr>
        <p:txBody>
          <a:bodyPr wrap="square" lIns="0" tIns="0" rIns="0" bIns="0" rtlCol="0" anchor="t">
            <a:spAutoFit/>
          </a:bodyPr>
          <a:lstStyle/>
          <a:p>
            <a:pPr algn="ctr">
              <a:lnSpc>
                <a:spcPts val="2800"/>
              </a:lnSpc>
            </a:pPr>
            <a:r>
              <a:rPr lang="en-US" sz="2000" dirty="0">
                <a:solidFill>
                  <a:srgbClr val="123D33"/>
                </a:solidFill>
                <a:latin typeface="Poppins Bold"/>
              </a:rPr>
              <a:t>Dataset source:</a:t>
            </a:r>
          </a:p>
        </p:txBody>
      </p:sp>
      <p:sp>
        <p:nvSpPr>
          <p:cNvPr id="14" name="TextBox 14"/>
          <p:cNvSpPr txBox="1"/>
          <p:nvPr/>
        </p:nvSpPr>
        <p:spPr>
          <a:xfrm>
            <a:off x="3946632" y="7251615"/>
            <a:ext cx="8145363" cy="341119"/>
          </a:xfrm>
          <a:prstGeom prst="rect">
            <a:avLst/>
          </a:prstGeom>
        </p:spPr>
        <p:txBody>
          <a:bodyPr lIns="0" tIns="0" rIns="0" bIns="0" rtlCol="0" anchor="t">
            <a:spAutoFit/>
          </a:bodyPr>
          <a:lstStyle/>
          <a:p>
            <a:pPr>
              <a:lnSpc>
                <a:spcPts val="2800"/>
              </a:lnSpc>
            </a:pPr>
            <a:r>
              <a:rPr lang="en-US" sz="2000" u="sng" dirty="0">
                <a:latin typeface="Poppins"/>
                <a:hlinkClick r:id="rId10" tooltip="https://think.cs.vt.edu/corgis/datasets/json/airlines/airlines.json">
                  <a:extLst>
                    <a:ext uri="{A12FA001-AC4F-418D-AE19-62706E023703}">
                      <ahyp:hlinkClr xmlns:ahyp="http://schemas.microsoft.com/office/drawing/2018/hyperlinkcolor" val="tx"/>
                    </a:ext>
                  </a:extLst>
                </a:hlinkClick>
              </a:rPr>
              <a:t>https://think.cs.vt.edu/corgis/datasets/json/airlines/airlines.json</a:t>
            </a:r>
          </a:p>
        </p:txBody>
      </p:sp>
      <p:sp>
        <p:nvSpPr>
          <p:cNvPr id="15" name="TextBox 15"/>
          <p:cNvSpPr txBox="1"/>
          <p:nvPr/>
        </p:nvSpPr>
        <p:spPr>
          <a:xfrm>
            <a:off x="1629154" y="7817987"/>
            <a:ext cx="2315196" cy="341119"/>
          </a:xfrm>
          <a:prstGeom prst="rect">
            <a:avLst/>
          </a:prstGeom>
        </p:spPr>
        <p:txBody>
          <a:bodyPr wrap="square" lIns="0" tIns="0" rIns="0" bIns="0" rtlCol="0" anchor="t">
            <a:spAutoFit/>
          </a:bodyPr>
          <a:lstStyle/>
          <a:p>
            <a:pPr algn="ctr">
              <a:lnSpc>
                <a:spcPts val="2800"/>
              </a:lnSpc>
            </a:pPr>
            <a:r>
              <a:rPr lang="en-US" sz="2000" dirty="0">
                <a:solidFill>
                  <a:srgbClr val="123D33"/>
                </a:solidFill>
                <a:latin typeface="Poppins Bold"/>
              </a:rPr>
              <a:t>Complete code:</a:t>
            </a:r>
          </a:p>
        </p:txBody>
      </p:sp>
      <p:sp>
        <p:nvSpPr>
          <p:cNvPr id="16" name="TextBox 16"/>
          <p:cNvSpPr txBox="1"/>
          <p:nvPr/>
        </p:nvSpPr>
        <p:spPr>
          <a:xfrm>
            <a:off x="3946632" y="7817987"/>
            <a:ext cx="7831336" cy="341119"/>
          </a:xfrm>
          <a:prstGeom prst="rect">
            <a:avLst/>
          </a:prstGeom>
        </p:spPr>
        <p:txBody>
          <a:bodyPr lIns="0" tIns="0" rIns="0" bIns="0" rtlCol="0" anchor="t">
            <a:spAutoFit/>
          </a:bodyPr>
          <a:lstStyle/>
          <a:p>
            <a:pPr>
              <a:lnSpc>
                <a:spcPts val="2800"/>
              </a:lnSpc>
            </a:pPr>
            <a:r>
              <a:rPr lang="en-US" sz="2000" u="sng" dirty="0">
                <a:latin typeface="Poppins"/>
                <a:hlinkClick r:id="rId11" tooltip="https://github.com/Aparna003/EMSE_6586_Airlines_analysis">
                  <a:extLst>
                    <a:ext uri="{A12FA001-AC4F-418D-AE19-62706E023703}">
                      <ahyp:hlinkClr xmlns:ahyp="http://schemas.microsoft.com/office/drawing/2018/hyperlinkcolor" val="tx"/>
                    </a:ext>
                  </a:extLst>
                </a:hlinkClick>
              </a:rPr>
              <a:t>https://github.com/Aparna003/EMSE_6586_Airlines_analysis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29946" y="2824468"/>
            <a:ext cx="8892659" cy="4924128"/>
            <a:chOff x="0" y="0"/>
            <a:chExt cx="2785608" cy="1542473"/>
          </a:xfrm>
        </p:grpSpPr>
        <p:sp>
          <p:nvSpPr>
            <p:cNvPr id="3" name="Freeform 3"/>
            <p:cNvSpPr/>
            <p:nvPr/>
          </p:nvSpPr>
          <p:spPr>
            <a:xfrm>
              <a:off x="0" y="0"/>
              <a:ext cx="2785608" cy="1542473"/>
            </a:xfrm>
            <a:custGeom>
              <a:avLst/>
              <a:gdLst/>
              <a:ahLst/>
              <a:cxnLst/>
              <a:rect l="l" t="t" r="r" b="b"/>
              <a:pathLst>
                <a:path w="2785608" h="1542473">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id="4" name="TextBox 4"/>
            <p:cNvSpPr txBox="1"/>
            <p:nvPr/>
          </p:nvSpPr>
          <p:spPr>
            <a:xfrm>
              <a:off x="0" y="-38100"/>
              <a:ext cx="2785608" cy="1580573"/>
            </a:xfrm>
            <a:prstGeom prst="rect">
              <a:avLst/>
            </a:prstGeom>
          </p:spPr>
          <p:txBody>
            <a:bodyPr lIns="50800" tIns="50800" rIns="50800" bIns="50800" rtlCol="0" anchor="ctr"/>
            <a:lstStyle/>
            <a:p>
              <a:pPr marL="0" lvl="0" indent="0" algn="ctr">
                <a:lnSpc>
                  <a:spcPts val="3035"/>
                </a:lnSpc>
                <a:spcBef>
                  <a:spcPct val="0"/>
                </a:spcBef>
              </a:pPr>
              <a:endParaRPr/>
            </a:p>
          </p:txBody>
        </p:sp>
      </p:grpSp>
      <p:sp>
        <p:nvSpPr>
          <p:cNvPr id="5" name="Freeform 5"/>
          <p:cNvSpPr/>
          <p:nvPr/>
        </p:nvSpPr>
        <p:spPr>
          <a:xfrm>
            <a:off x="15796794" y="1028700"/>
            <a:ext cx="1033238" cy="826591"/>
          </a:xfrm>
          <a:custGeom>
            <a:avLst/>
            <a:gdLst/>
            <a:ahLst/>
            <a:cxnLst/>
            <a:rect l="l" t="t" r="r" b="b"/>
            <a:pathLst>
              <a:path w="1033238" h="826591">
                <a:moveTo>
                  <a:pt x="0" y="0"/>
                </a:moveTo>
                <a:lnTo>
                  <a:pt x="1033238" y="0"/>
                </a:lnTo>
                <a:lnTo>
                  <a:pt x="1033238" y="826591"/>
                </a:lnTo>
                <a:lnTo>
                  <a:pt x="0" y="8265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705944" y="2231967"/>
            <a:ext cx="6083085" cy="6083085"/>
          </a:xfrm>
          <a:custGeom>
            <a:avLst/>
            <a:gdLst/>
            <a:ahLst/>
            <a:cxnLst/>
            <a:rect l="l" t="t" r="r" b="b"/>
            <a:pathLst>
              <a:path w="6083085" h="6083085">
                <a:moveTo>
                  <a:pt x="0" y="0"/>
                </a:moveTo>
                <a:lnTo>
                  <a:pt x="6083085" y="0"/>
                </a:lnTo>
                <a:lnTo>
                  <a:pt x="6083085" y="6083085"/>
                </a:lnTo>
                <a:lnTo>
                  <a:pt x="0" y="60830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7" name="Group 7"/>
          <p:cNvGrpSpPr/>
          <p:nvPr/>
        </p:nvGrpSpPr>
        <p:grpSpPr>
          <a:xfrm>
            <a:off x="3476684" y="3006271"/>
            <a:ext cx="4541605" cy="4560523"/>
            <a:chOff x="0" y="0"/>
            <a:chExt cx="10638509" cy="10682822"/>
          </a:xfrm>
        </p:grpSpPr>
        <p:sp>
          <p:nvSpPr>
            <p:cNvPr id="8" name="Freeform 8"/>
            <p:cNvSpPr/>
            <p:nvPr/>
          </p:nvSpPr>
          <p:spPr>
            <a:xfrm>
              <a:off x="0" y="0"/>
              <a:ext cx="10638509" cy="10682822"/>
            </a:xfrm>
            <a:custGeom>
              <a:avLst/>
              <a:gdLst/>
              <a:ahLst/>
              <a:cxnLst/>
              <a:rect l="l" t="t" r="r" b="b"/>
              <a:pathLst>
                <a:path w="10638509" h="10682822">
                  <a:moveTo>
                    <a:pt x="10638509" y="5341476"/>
                  </a:moveTo>
                  <a:cubicBezTo>
                    <a:pt x="10638509" y="8291335"/>
                    <a:pt x="8256951" y="10682822"/>
                    <a:pt x="5319254" y="10682822"/>
                  </a:cubicBezTo>
                  <a:cubicBezTo>
                    <a:pt x="2381515" y="10682822"/>
                    <a:pt x="0" y="8291335"/>
                    <a:pt x="0" y="5341476"/>
                  </a:cubicBezTo>
                  <a:cubicBezTo>
                    <a:pt x="0" y="2391466"/>
                    <a:pt x="2381515" y="0"/>
                    <a:pt x="5319254" y="0"/>
                  </a:cubicBezTo>
                  <a:cubicBezTo>
                    <a:pt x="8256994" y="0"/>
                    <a:pt x="10638509" y="2391466"/>
                    <a:pt x="10638509" y="5341476"/>
                  </a:cubicBezTo>
                  <a:close/>
                </a:path>
              </a:pathLst>
            </a:custGeom>
            <a:blipFill>
              <a:blip r:embed="rId6"/>
              <a:stretch>
                <a:fillRect l="-39259" r="-39259"/>
              </a:stretch>
            </a:blipFill>
          </p:spPr>
        </p:sp>
      </p:grpSp>
      <p:grpSp>
        <p:nvGrpSpPr>
          <p:cNvPr id="9" name="Group 9"/>
          <p:cNvGrpSpPr/>
          <p:nvPr/>
        </p:nvGrpSpPr>
        <p:grpSpPr>
          <a:xfrm>
            <a:off x="15811589" y="8007246"/>
            <a:ext cx="4201427" cy="420142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2" name="Group 12"/>
          <p:cNvGrpSpPr/>
          <p:nvPr/>
        </p:nvGrpSpPr>
        <p:grpSpPr>
          <a:xfrm>
            <a:off x="-1868494" y="-2100713"/>
            <a:ext cx="4201427" cy="420142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5" name="Group 15"/>
          <p:cNvGrpSpPr/>
          <p:nvPr/>
        </p:nvGrpSpPr>
        <p:grpSpPr>
          <a:xfrm>
            <a:off x="16067950" y="6633635"/>
            <a:ext cx="762083" cy="76208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8" name="Group 18"/>
          <p:cNvGrpSpPr/>
          <p:nvPr/>
        </p:nvGrpSpPr>
        <p:grpSpPr>
          <a:xfrm>
            <a:off x="-575233" y="9258300"/>
            <a:ext cx="1614906" cy="161490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1" name="TextBox 21"/>
          <p:cNvSpPr txBox="1"/>
          <p:nvPr/>
        </p:nvSpPr>
        <p:spPr>
          <a:xfrm>
            <a:off x="8789029" y="4798635"/>
            <a:ext cx="4690387" cy="871020"/>
          </a:xfrm>
          <a:prstGeom prst="rect">
            <a:avLst/>
          </a:prstGeom>
        </p:spPr>
        <p:txBody>
          <a:bodyPr lIns="0" tIns="0" rIns="0" bIns="0" rtlCol="0" anchor="t">
            <a:spAutoFit/>
          </a:bodyPr>
          <a:lstStyle/>
          <a:p>
            <a:pPr marL="0" lvl="0" indent="0" algn="l">
              <a:lnSpc>
                <a:spcPts val="7116"/>
              </a:lnSpc>
              <a:spcBef>
                <a:spcPct val="0"/>
              </a:spcBef>
            </a:pPr>
            <a:r>
              <a:rPr lang="en-US" sz="5082" spc="477">
                <a:solidFill>
                  <a:srgbClr val="FFFFFF"/>
                </a:solidFill>
                <a:latin typeface="Special Elit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8881967" y="-2828925"/>
            <a:ext cx="5657850" cy="565785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4" name="TextBox 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1710892" y="0"/>
            <a:ext cx="6648057" cy="10287000"/>
            <a:chOff x="0" y="0"/>
            <a:chExt cx="1750928" cy="2709333"/>
          </a:xfrm>
        </p:grpSpPr>
        <p:sp>
          <p:nvSpPr>
            <p:cNvPr id="6" name="Freeform 6"/>
            <p:cNvSpPr/>
            <p:nvPr/>
          </p:nvSpPr>
          <p:spPr>
            <a:xfrm>
              <a:off x="0" y="0"/>
              <a:ext cx="1750928" cy="2709333"/>
            </a:xfrm>
            <a:custGeom>
              <a:avLst/>
              <a:gdLst/>
              <a:ahLst/>
              <a:cxnLst/>
              <a:rect l="l" t="t" r="r" b="b"/>
              <a:pathLst>
                <a:path w="1750928" h="2709333">
                  <a:moveTo>
                    <a:pt x="0" y="0"/>
                  </a:moveTo>
                  <a:lnTo>
                    <a:pt x="1750928" y="0"/>
                  </a:lnTo>
                  <a:lnTo>
                    <a:pt x="1750928" y="2709333"/>
                  </a:lnTo>
                  <a:lnTo>
                    <a:pt x="0" y="2709333"/>
                  </a:lnTo>
                  <a:close/>
                </a:path>
              </a:pathLst>
            </a:custGeom>
            <a:solidFill>
              <a:srgbClr val="106861"/>
            </a:solidFill>
            <a:ln cap="sq">
              <a:noFill/>
              <a:prstDash val="solid"/>
              <a:miter/>
            </a:ln>
          </p:spPr>
        </p:sp>
        <p:sp>
          <p:nvSpPr>
            <p:cNvPr id="7" name="TextBox 7"/>
            <p:cNvSpPr txBox="1"/>
            <p:nvPr/>
          </p:nvSpPr>
          <p:spPr>
            <a:xfrm>
              <a:off x="0" y="-19050"/>
              <a:ext cx="1750928" cy="27283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Freeform 8"/>
          <p:cNvSpPr/>
          <p:nvPr/>
        </p:nvSpPr>
        <p:spPr>
          <a:xfrm>
            <a:off x="11710892" y="0"/>
            <a:ext cx="6577108" cy="10287000"/>
          </a:xfrm>
          <a:custGeom>
            <a:avLst/>
            <a:gdLst/>
            <a:ahLst/>
            <a:cxnLst/>
            <a:rect l="l" t="t" r="r" b="b"/>
            <a:pathLst>
              <a:path w="6577108" h="10287000">
                <a:moveTo>
                  <a:pt x="0" y="0"/>
                </a:moveTo>
                <a:lnTo>
                  <a:pt x="6577108" y="0"/>
                </a:lnTo>
                <a:lnTo>
                  <a:pt x="6577108" y="10287000"/>
                </a:lnTo>
                <a:lnTo>
                  <a:pt x="0" y="10287000"/>
                </a:lnTo>
                <a:lnTo>
                  <a:pt x="0" y="0"/>
                </a:lnTo>
                <a:close/>
              </a:path>
            </a:pathLst>
          </a:custGeom>
          <a:blipFill>
            <a:blip r:embed="rId2">
              <a:alphaModFix amt="59000"/>
            </a:blip>
            <a:stretch>
              <a:fillRect l="-28203" r="-28203"/>
            </a:stretch>
          </a:blipFill>
        </p:spPr>
      </p:sp>
      <p:grpSp>
        <p:nvGrpSpPr>
          <p:cNvPr id="9" name="Group 9"/>
          <p:cNvGrpSpPr/>
          <p:nvPr/>
        </p:nvGrpSpPr>
        <p:grpSpPr>
          <a:xfrm>
            <a:off x="-1390959" y="8567821"/>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1" name="TextBox 11"/>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0206536" y="3314080"/>
            <a:ext cx="654889" cy="6548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4" name="TextBox 1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5" name="TextBox 15"/>
          <p:cNvSpPr txBox="1"/>
          <p:nvPr/>
        </p:nvSpPr>
        <p:spPr>
          <a:xfrm>
            <a:off x="1295137" y="1754095"/>
            <a:ext cx="3630003" cy="808613"/>
          </a:xfrm>
          <a:prstGeom prst="rect">
            <a:avLst/>
          </a:prstGeom>
        </p:spPr>
        <p:txBody>
          <a:bodyPr lIns="0" tIns="0" rIns="0" bIns="0" rtlCol="0" anchor="t">
            <a:spAutoFit/>
          </a:bodyPr>
          <a:lstStyle/>
          <a:p>
            <a:pPr marL="0" lvl="0" indent="0" algn="l">
              <a:lnSpc>
                <a:spcPts val="6644"/>
              </a:lnSpc>
              <a:spcBef>
                <a:spcPct val="0"/>
              </a:spcBef>
            </a:pPr>
            <a:r>
              <a:rPr lang="en-US" sz="4746" spc="-94">
                <a:solidFill>
                  <a:srgbClr val="191919"/>
                </a:solidFill>
                <a:latin typeface="Open Sauce Bold"/>
              </a:rPr>
              <a:t>Overview</a:t>
            </a:r>
          </a:p>
        </p:txBody>
      </p:sp>
      <p:sp>
        <p:nvSpPr>
          <p:cNvPr id="16" name="TextBox 16"/>
          <p:cNvSpPr txBox="1"/>
          <p:nvPr/>
        </p:nvSpPr>
        <p:spPr>
          <a:xfrm>
            <a:off x="1295137" y="2975004"/>
            <a:ext cx="5224262" cy="6061710"/>
          </a:xfrm>
          <a:prstGeom prst="rect">
            <a:avLst/>
          </a:prstGeom>
        </p:spPr>
        <p:txBody>
          <a:bodyPr lIns="0" tIns="0" rIns="0" bIns="0" rtlCol="0" anchor="t">
            <a:spAutoFit/>
          </a:bodyPr>
          <a:lstStyle/>
          <a:p>
            <a:pPr marL="518160" lvl="1" indent="-259080">
              <a:lnSpc>
                <a:spcPts val="4800"/>
              </a:lnSpc>
              <a:buFont typeface="Arial"/>
              <a:buChar char="•"/>
            </a:pPr>
            <a:r>
              <a:rPr lang="en-US" sz="2400">
                <a:solidFill>
                  <a:srgbClr val="191919"/>
                </a:solidFill>
                <a:latin typeface="Poppins"/>
              </a:rPr>
              <a:t>Introduction</a:t>
            </a:r>
          </a:p>
          <a:p>
            <a:pPr marL="518160" lvl="1" indent="-259080">
              <a:lnSpc>
                <a:spcPts val="4800"/>
              </a:lnSpc>
              <a:buFont typeface="Arial"/>
              <a:buChar char="•"/>
            </a:pPr>
            <a:r>
              <a:rPr lang="en-US" sz="2400">
                <a:solidFill>
                  <a:srgbClr val="191919"/>
                </a:solidFill>
                <a:latin typeface="Poppins"/>
              </a:rPr>
              <a:t>Objective</a:t>
            </a:r>
          </a:p>
          <a:p>
            <a:pPr marL="518160" lvl="1" indent="-259080">
              <a:lnSpc>
                <a:spcPts val="4800"/>
              </a:lnSpc>
              <a:buFont typeface="Arial"/>
              <a:buChar char="•"/>
            </a:pPr>
            <a:r>
              <a:rPr lang="en-US" sz="2400">
                <a:solidFill>
                  <a:srgbClr val="191919"/>
                </a:solidFill>
                <a:latin typeface="Poppins"/>
              </a:rPr>
              <a:t>Dataset Description</a:t>
            </a:r>
          </a:p>
          <a:p>
            <a:pPr marL="518160" lvl="1" indent="-259080">
              <a:lnSpc>
                <a:spcPts val="4800"/>
              </a:lnSpc>
              <a:buFont typeface="Arial"/>
              <a:buChar char="•"/>
            </a:pPr>
            <a:r>
              <a:rPr lang="en-US" sz="2400">
                <a:solidFill>
                  <a:srgbClr val="191919"/>
                </a:solidFill>
                <a:latin typeface="Poppins"/>
              </a:rPr>
              <a:t>Technologies used</a:t>
            </a:r>
          </a:p>
          <a:p>
            <a:pPr marL="518160" lvl="1" indent="-259080">
              <a:lnSpc>
                <a:spcPts val="4800"/>
              </a:lnSpc>
              <a:buFont typeface="Arial"/>
              <a:buChar char="•"/>
            </a:pPr>
            <a:r>
              <a:rPr lang="en-US" sz="2400">
                <a:solidFill>
                  <a:srgbClr val="191919"/>
                </a:solidFill>
                <a:latin typeface="Poppins"/>
              </a:rPr>
              <a:t>Workflow</a:t>
            </a:r>
          </a:p>
          <a:p>
            <a:pPr marL="518160" lvl="1" indent="-259080">
              <a:lnSpc>
                <a:spcPts val="4800"/>
              </a:lnSpc>
              <a:buFont typeface="Arial"/>
              <a:buChar char="•"/>
            </a:pPr>
            <a:r>
              <a:rPr lang="en-US" sz="2400">
                <a:solidFill>
                  <a:srgbClr val="191919"/>
                </a:solidFill>
                <a:latin typeface="Poppins"/>
              </a:rPr>
              <a:t>Entity Relationship Diagram</a:t>
            </a:r>
          </a:p>
          <a:p>
            <a:pPr marL="518160" lvl="1" indent="-259080">
              <a:lnSpc>
                <a:spcPts val="4800"/>
              </a:lnSpc>
              <a:buFont typeface="Arial"/>
              <a:buChar char="•"/>
            </a:pPr>
            <a:r>
              <a:rPr lang="en-US" sz="2400">
                <a:solidFill>
                  <a:srgbClr val="191919"/>
                </a:solidFill>
                <a:latin typeface="Poppins"/>
              </a:rPr>
              <a:t>Overview of tables</a:t>
            </a:r>
          </a:p>
          <a:p>
            <a:pPr marL="518160" lvl="1" indent="-259080">
              <a:lnSpc>
                <a:spcPts val="4800"/>
              </a:lnSpc>
              <a:buFont typeface="Arial"/>
              <a:buChar char="•"/>
            </a:pPr>
            <a:r>
              <a:rPr lang="en-US" sz="2400">
                <a:solidFill>
                  <a:srgbClr val="191919"/>
                </a:solidFill>
                <a:latin typeface="Poppins"/>
              </a:rPr>
              <a:t>Analysis and Results</a:t>
            </a:r>
          </a:p>
          <a:p>
            <a:pPr marL="518160" lvl="1" indent="-259080">
              <a:lnSpc>
                <a:spcPts val="4800"/>
              </a:lnSpc>
              <a:buFont typeface="Arial"/>
              <a:buChar char="•"/>
            </a:pPr>
            <a:r>
              <a:rPr lang="en-US" sz="2400">
                <a:solidFill>
                  <a:srgbClr val="191919"/>
                </a:solidFill>
                <a:latin typeface="Poppins"/>
              </a:rPr>
              <a:t>Conclusion</a:t>
            </a:r>
          </a:p>
          <a:p>
            <a:pPr marL="518160" lvl="1" indent="-259080">
              <a:lnSpc>
                <a:spcPts val="4800"/>
              </a:lnSpc>
              <a:buFont typeface="Arial"/>
              <a:buChar char="•"/>
            </a:pPr>
            <a:r>
              <a:rPr lang="en-US" sz="2400">
                <a:solidFill>
                  <a:srgbClr val="191919"/>
                </a:solidFill>
                <a:latin typeface="Poppins"/>
              </a:rPr>
              <a:t>References</a:t>
            </a:r>
          </a:p>
        </p:txBody>
      </p:sp>
      <p:sp>
        <p:nvSpPr>
          <p:cNvPr id="17" name="TextBox 17"/>
          <p:cNvSpPr txBox="1"/>
          <p:nvPr/>
        </p:nvSpPr>
        <p:spPr>
          <a:xfrm>
            <a:off x="6919404" y="3032154"/>
            <a:ext cx="730598" cy="6004560"/>
          </a:xfrm>
          <a:prstGeom prst="rect">
            <a:avLst/>
          </a:prstGeom>
        </p:spPr>
        <p:txBody>
          <a:bodyPr lIns="0" tIns="0" rIns="0" bIns="0" rtlCol="0" anchor="t">
            <a:spAutoFit/>
          </a:bodyPr>
          <a:lstStyle/>
          <a:p>
            <a:pPr algn="r">
              <a:lnSpc>
                <a:spcPts val="4833"/>
              </a:lnSpc>
            </a:pPr>
            <a:r>
              <a:rPr lang="en-US" sz="2685" dirty="0">
                <a:solidFill>
                  <a:srgbClr val="191919"/>
                </a:solidFill>
                <a:latin typeface="Open Sauce Ultra-Bold"/>
              </a:rPr>
              <a:t>03</a:t>
            </a:r>
          </a:p>
          <a:p>
            <a:pPr algn="r">
              <a:lnSpc>
                <a:spcPts val="4833"/>
              </a:lnSpc>
            </a:pPr>
            <a:r>
              <a:rPr lang="en-US" sz="2685" dirty="0">
                <a:solidFill>
                  <a:srgbClr val="191919"/>
                </a:solidFill>
                <a:latin typeface="Open Sauce Ultra-Bold"/>
              </a:rPr>
              <a:t>04</a:t>
            </a:r>
          </a:p>
          <a:p>
            <a:pPr algn="r">
              <a:lnSpc>
                <a:spcPts val="4833"/>
              </a:lnSpc>
            </a:pPr>
            <a:r>
              <a:rPr lang="en-US" sz="2685" dirty="0">
                <a:solidFill>
                  <a:srgbClr val="191919"/>
                </a:solidFill>
                <a:latin typeface="Open Sauce Ultra-Bold"/>
              </a:rPr>
              <a:t>05</a:t>
            </a:r>
          </a:p>
          <a:p>
            <a:pPr algn="r">
              <a:lnSpc>
                <a:spcPts val="4833"/>
              </a:lnSpc>
            </a:pPr>
            <a:r>
              <a:rPr lang="en-US" sz="2685" dirty="0">
                <a:solidFill>
                  <a:srgbClr val="191919"/>
                </a:solidFill>
                <a:latin typeface="Open Sauce Ultra-Bold"/>
              </a:rPr>
              <a:t>06</a:t>
            </a:r>
          </a:p>
          <a:p>
            <a:pPr algn="r">
              <a:lnSpc>
                <a:spcPts val="4833"/>
              </a:lnSpc>
            </a:pPr>
            <a:r>
              <a:rPr lang="en-US" sz="2685" dirty="0">
                <a:solidFill>
                  <a:srgbClr val="191919"/>
                </a:solidFill>
                <a:latin typeface="Open Sauce Ultra-Bold"/>
              </a:rPr>
              <a:t>07</a:t>
            </a:r>
          </a:p>
          <a:p>
            <a:pPr algn="r">
              <a:lnSpc>
                <a:spcPts val="4833"/>
              </a:lnSpc>
            </a:pPr>
            <a:r>
              <a:rPr lang="en-US" sz="2685" dirty="0">
                <a:solidFill>
                  <a:srgbClr val="191919"/>
                </a:solidFill>
                <a:latin typeface="Open Sauce Ultra-Bold"/>
              </a:rPr>
              <a:t>08</a:t>
            </a:r>
          </a:p>
          <a:p>
            <a:pPr algn="r">
              <a:lnSpc>
                <a:spcPts val="4833"/>
              </a:lnSpc>
            </a:pPr>
            <a:r>
              <a:rPr lang="en-US" sz="2685" dirty="0">
                <a:solidFill>
                  <a:srgbClr val="191919"/>
                </a:solidFill>
                <a:latin typeface="Open Sauce Ultra-Bold"/>
              </a:rPr>
              <a:t>09</a:t>
            </a:r>
          </a:p>
          <a:p>
            <a:pPr algn="r">
              <a:lnSpc>
                <a:spcPts val="4833"/>
              </a:lnSpc>
            </a:pPr>
            <a:r>
              <a:rPr lang="en-US" sz="2685" dirty="0">
                <a:solidFill>
                  <a:srgbClr val="191919"/>
                </a:solidFill>
                <a:latin typeface="Open Sauce Ultra-Bold"/>
              </a:rPr>
              <a:t>10</a:t>
            </a:r>
          </a:p>
          <a:p>
            <a:pPr algn="r">
              <a:lnSpc>
                <a:spcPts val="4833"/>
              </a:lnSpc>
            </a:pPr>
            <a:r>
              <a:rPr lang="en-US" sz="2685" dirty="0">
                <a:solidFill>
                  <a:srgbClr val="191919"/>
                </a:solidFill>
                <a:latin typeface="Open Sauce Ultra-Bold"/>
              </a:rPr>
              <a:t>14</a:t>
            </a:r>
          </a:p>
          <a:p>
            <a:pPr algn="r">
              <a:lnSpc>
                <a:spcPts val="4833"/>
              </a:lnSpc>
            </a:pPr>
            <a:r>
              <a:rPr lang="en-US" sz="2685" dirty="0">
                <a:solidFill>
                  <a:srgbClr val="191919"/>
                </a:solidFill>
                <a:latin typeface="Open Sauce Ultra-Bold"/>
              </a:rPr>
              <a:t>15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0800000">
            <a:off x="2778327" y="7417124"/>
            <a:ext cx="12710840" cy="1184047"/>
          </a:xfrm>
          <a:custGeom>
            <a:avLst/>
            <a:gdLst/>
            <a:ahLst/>
            <a:cxnLst/>
            <a:rect l="l" t="t" r="r" b="b"/>
            <a:pathLst>
              <a:path w="12710840" h="1184047">
                <a:moveTo>
                  <a:pt x="0" y="0"/>
                </a:moveTo>
                <a:lnTo>
                  <a:pt x="12710840" y="0"/>
                </a:lnTo>
                <a:lnTo>
                  <a:pt x="12710840" y="1184046"/>
                </a:lnTo>
                <a:lnTo>
                  <a:pt x="0" y="1184046"/>
                </a:lnTo>
                <a:lnTo>
                  <a:pt x="0" y="0"/>
                </a:lnTo>
                <a:close/>
              </a:path>
            </a:pathLst>
          </a:custGeom>
          <a:blipFill>
            <a:blip r:embed="rId3">
              <a:alphaModFix amt="72000"/>
            </a:blip>
            <a:stretch>
              <a:fillRect b="-208633"/>
            </a:stretch>
          </a:blipFill>
        </p:spPr>
      </p:sp>
      <p:grpSp>
        <p:nvGrpSpPr>
          <p:cNvPr id="3" name="Group 3"/>
          <p:cNvGrpSpPr/>
          <p:nvPr/>
        </p:nvGrpSpPr>
        <p:grpSpPr>
          <a:xfrm>
            <a:off x="0" y="0"/>
            <a:ext cx="18288000" cy="4491629"/>
            <a:chOff x="0" y="0"/>
            <a:chExt cx="4816593" cy="1182980"/>
          </a:xfrm>
        </p:grpSpPr>
        <p:sp>
          <p:nvSpPr>
            <p:cNvPr id="4" name="Freeform 4"/>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106861"/>
            </a:solidFill>
            <a:ln cap="sq">
              <a:noFill/>
              <a:prstDash val="solid"/>
              <a:miter/>
            </a:ln>
          </p:spPr>
        </p:sp>
        <p:sp>
          <p:nvSpPr>
            <p:cNvPr id="5" name="TextBox 5"/>
            <p:cNvSpPr txBox="1"/>
            <p:nvPr/>
          </p:nvSpPr>
          <p:spPr>
            <a:xfrm>
              <a:off x="0" y="-19050"/>
              <a:ext cx="4816593" cy="120203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803928"/>
            <a:ext cx="18288000" cy="5295557"/>
          </a:xfrm>
          <a:custGeom>
            <a:avLst/>
            <a:gdLst/>
            <a:ahLst/>
            <a:cxnLst/>
            <a:rect l="l" t="t" r="r" b="b"/>
            <a:pathLst>
              <a:path w="18288000" h="5295557">
                <a:moveTo>
                  <a:pt x="0" y="0"/>
                </a:moveTo>
                <a:lnTo>
                  <a:pt x="18288000" y="0"/>
                </a:lnTo>
                <a:lnTo>
                  <a:pt x="18288000" y="5295557"/>
                </a:lnTo>
                <a:lnTo>
                  <a:pt x="0" y="5295557"/>
                </a:lnTo>
                <a:lnTo>
                  <a:pt x="0" y="0"/>
                </a:lnTo>
                <a:close/>
              </a:path>
            </a:pathLst>
          </a:custGeom>
          <a:blipFill>
            <a:blip r:embed="rId4">
              <a:alphaModFix amt="59000"/>
            </a:blip>
            <a:stretch>
              <a:fillRect t="-65115" b="-65115"/>
            </a:stretch>
          </a:blipFill>
          <a:ln cap="sq">
            <a:noFill/>
            <a:prstDash val="solid"/>
            <a:miter/>
          </a:ln>
        </p:spPr>
      </p:sp>
      <p:grpSp>
        <p:nvGrpSpPr>
          <p:cNvPr id="7" name="Group 7"/>
          <p:cNvGrpSpPr/>
          <p:nvPr/>
        </p:nvGrpSpPr>
        <p:grpSpPr>
          <a:xfrm>
            <a:off x="2778327" y="2245814"/>
            <a:ext cx="12731346" cy="6355356"/>
            <a:chOff x="0" y="0"/>
            <a:chExt cx="3353112" cy="1673839"/>
          </a:xfrm>
        </p:grpSpPr>
        <p:sp>
          <p:nvSpPr>
            <p:cNvPr id="8" name="Freeform 8"/>
            <p:cNvSpPr/>
            <p:nvPr/>
          </p:nvSpPr>
          <p:spPr>
            <a:xfrm>
              <a:off x="0" y="0"/>
              <a:ext cx="3353112" cy="1673839"/>
            </a:xfrm>
            <a:custGeom>
              <a:avLst/>
              <a:gdLst/>
              <a:ahLst/>
              <a:cxnLst/>
              <a:rect l="l" t="t" r="r" b="b"/>
              <a:pathLst>
                <a:path w="3353112" h="1673839">
                  <a:moveTo>
                    <a:pt x="15202" y="0"/>
                  </a:moveTo>
                  <a:lnTo>
                    <a:pt x="3337909" y="0"/>
                  </a:lnTo>
                  <a:cubicBezTo>
                    <a:pt x="3341941" y="0"/>
                    <a:pt x="3345808" y="1602"/>
                    <a:pt x="3348659" y="4453"/>
                  </a:cubicBezTo>
                  <a:cubicBezTo>
                    <a:pt x="3351510" y="7304"/>
                    <a:pt x="3353112" y="11171"/>
                    <a:pt x="3353112" y="15202"/>
                  </a:cubicBezTo>
                  <a:lnTo>
                    <a:pt x="3353112" y="1658636"/>
                  </a:lnTo>
                  <a:cubicBezTo>
                    <a:pt x="3353112" y="1662668"/>
                    <a:pt x="3351510" y="1666535"/>
                    <a:pt x="3348659" y="1669386"/>
                  </a:cubicBezTo>
                  <a:cubicBezTo>
                    <a:pt x="3345808" y="1672237"/>
                    <a:pt x="3341941" y="1673839"/>
                    <a:pt x="3337909" y="1673839"/>
                  </a:cubicBezTo>
                  <a:lnTo>
                    <a:pt x="15202" y="1673839"/>
                  </a:lnTo>
                  <a:cubicBezTo>
                    <a:pt x="11171" y="1673839"/>
                    <a:pt x="7304" y="1672237"/>
                    <a:pt x="4453" y="1669386"/>
                  </a:cubicBezTo>
                  <a:cubicBezTo>
                    <a:pt x="1602" y="1666535"/>
                    <a:pt x="0" y="1662668"/>
                    <a:pt x="0" y="1658636"/>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id="9" name="TextBox 9"/>
            <p:cNvSpPr txBox="1"/>
            <p:nvPr/>
          </p:nvSpPr>
          <p:spPr>
            <a:xfrm>
              <a:off x="0" y="-19050"/>
              <a:ext cx="3353112" cy="1692889"/>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3345063" y="4121414"/>
            <a:ext cx="11364081" cy="2577466"/>
          </a:xfrm>
          <a:prstGeom prst="rect">
            <a:avLst/>
          </a:prstGeom>
        </p:spPr>
        <p:txBody>
          <a:bodyPr lIns="0" tIns="0" rIns="0" bIns="0" rtlCol="0" anchor="t">
            <a:spAutoFit/>
          </a:bodyPr>
          <a:lstStyle/>
          <a:p>
            <a:pPr algn="just">
              <a:lnSpc>
                <a:spcPts val="4199"/>
              </a:lnSpc>
            </a:pPr>
            <a:r>
              <a:rPr lang="en-US" sz="2099">
                <a:solidFill>
                  <a:srgbClr val="FFFFFF"/>
                </a:solidFill>
                <a:latin typeface="Poppins"/>
              </a:rPr>
              <a:t>The aviation industry generates vast amounts of data ranging from flight schedules and performance metrics to airport operations and passenger information.</a:t>
            </a:r>
          </a:p>
          <a:p>
            <a:pPr algn="just">
              <a:lnSpc>
                <a:spcPts val="4199"/>
              </a:lnSpc>
            </a:pPr>
            <a:r>
              <a:rPr lang="en-US" sz="2099">
                <a:solidFill>
                  <a:srgbClr val="FFFFFF"/>
                </a:solidFill>
                <a:latin typeface="Poppins"/>
              </a:rPr>
              <a:t>Through SQL queries and analytics,  this project delves into various aspects of airline operations, including flight delays, airport performance, carrier distribution, and trends over time.</a:t>
            </a:r>
          </a:p>
        </p:txBody>
      </p:sp>
      <p:sp>
        <p:nvSpPr>
          <p:cNvPr id="11" name="TextBox 11"/>
          <p:cNvSpPr txBox="1"/>
          <p:nvPr/>
        </p:nvSpPr>
        <p:spPr>
          <a:xfrm>
            <a:off x="5679731" y="2788642"/>
            <a:ext cx="6928538" cy="809625"/>
          </a:xfrm>
          <a:prstGeom prst="rect">
            <a:avLst/>
          </a:prstGeom>
        </p:spPr>
        <p:txBody>
          <a:bodyPr lIns="0" tIns="0" rIns="0" bIns="0" rtlCol="0" anchor="t">
            <a:spAutoFit/>
          </a:bodyPr>
          <a:lstStyle/>
          <a:p>
            <a:pPr marL="0" lvl="0" indent="0" algn="ctr">
              <a:lnSpc>
                <a:spcPts val="6299"/>
              </a:lnSpc>
              <a:spcBef>
                <a:spcPct val="0"/>
              </a:spcBef>
            </a:pPr>
            <a:r>
              <a:rPr lang="en-US" sz="4500" spc="-89">
                <a:solidFill>
                  <a:srgbClr val="FDFBFB"/>
                </a:solidFill>
                <a:latin typeface="Poppins Bold"/>
              </a:rPr>
              <a:t>Introduction</a:t>
            </a:r>
          </a:p>
        </p:txBody>
      </p:sp>
      <p:grpSp>
        <p:nvGrpSpPr>
          <p:cNvPr id="12" name="Group 12"/>
          <p:cNvGrpSpPr/>
          <p:nvPr/>
        </p:nvGrpSpPr>
        <p:grpSpPr>
          <a:xfrm>
            <a:off x="16113923" y="9258300"/>
            <a:ext cx="327444" cy="32744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4" name="TextBox 1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5" name="Group 15"/>
          <p:cNvGrpSpPr/>
          <p:nvPr/>
        </p:nvGrpSpPr>
        <p:grpSpPr>
          <a:xfrm>
            <a:off x="15648108" y="9258300"/>
            <a:ext cx="327444" cy="32744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7" name="TextBox 17"/>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8" name="Group 18"/>
          <p:cNvGrpSpPr/>
          <p:nvPr/>
        </p:nvGrpSpPr>
        <p:grpSpPr>
          <a:xfrm>
            <a:off x="15161723" y="9258300"/>
            <a:ext cx="327444" cy="32744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20" name="TextBox 20"/>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1" name="Freeform 21"/>
          <p:cNvSpPr/>
          <p:nvPr/>
        </p:nvSpPr>
        <p:spPr>
          <a:xfrm>
            <a:off x="2778327" y="7165314"/>
            <a:ext cx="2513534" cy="1435856"/>
          </a:xfrm>
          <a:custGeom>
            <a:avLst/>
            <a:gdLst/>
            <a:ahLst/>
            <a:cxnLst/>
            <a:rect l="l" t="t" r="r" b="b"/>
            <a:pathLst>
              <a:path w="2513534" h="1435856">
                <a:moveTo>
                  <a:pt x="0" y="0"/>
                </a:moveTo>
                <a:lnTo>
                  <a:pt x="2513534" y="0"/>
                </a:lnTo>
                <a:lnTo>
                  <a:pt x="2513534" y="1435856"/>
                </a:lnTo>
                <a:lnTo>
                  <a:pt x="0" y="14358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0800000">
            <a:off x="2778327" y="7417124"/>
            <a:ext cx="12710840" cy="1184047"/>
          </a:xfrm>
          <a:custGeom>
            <a:avLst/>
            <a:gdLst/>
            <a:ahLst/>
            <a:cxnLst/>
            <a:rect l="l" t="t" r="r" b="b"/>
            <a:pathLst>
              <a:path w="12710840" h="1184047">
                <a:moveTo>
                  <a:pt x="0" y="0"/>
                </a:moveTo>
                <a:lnTo>
                  <a:pt x="12710840" y="0"/>
                </a:lnTo>
                <a:lnTo>
                  <a:pt x="12710840" y="1184046"/>
                </a:lnTo>
                <a:lnTo>
                  <a:pt x="0" y="1184046"/>
                </a:lnTo>
                <a:lnTo>
                  <a:pt x="0" y="0"/>
                </a:lnTo>
                <a:close/>
              </a:path>
            </a:pathLst>
          </a:custGeom>
          <a:blipFill>
            <a:blip r:embed="rId3">
              <a:alphaModFix amt="72000"/>
            </a:blip>
            <a:stretch>
              <a:fillRect b="-208633"/>
            </a:stretch>
          </a:blipFill>
        </p:spPr>
      </p:sp>
      <p:grpSp>
        <p:nvGrpSpPr>
          <p:cNvPr id="3" name="Group 3"/>
          <p:cNvGrpSpPr/>
          <p:nvPr/>
        </p:nvGrpSpPr>
        <p:grpSpPr>
          <a:xfrm>
            <a:off x="0" y="0"/>
            <a:ext cx="18288000" cy="4491629"/>
            <a:chOff x="0" y="0"/>
            <a:chExt cx="4816593" cy="1182980"/>
          </a:xfrm>
        </p:grpSpPr>
        <p:sp>
          <p:nvSpPr>
            <p:cNvPr id="4" name="Freeform 4"/>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106861"/>
            </a:solidFill>
            <a:ln cap="sq">
              <a:noFill/>
              <a:prstDash val="solid"/>
              <a:miter/>
            </a:ln>
          </p:spPr>
        </p:sp>
        <p:sp>
          <p:nvSpPr>
            <p:cNvPr id="5" name="TextBox 5"/>
            <p:cNvSpPr txBox="1"/>
            <p:nvPr/>
          </p:nvSpPr>
          <p:spPr>
            <a:xfrm>
              <a:off x="0" y="-19050"/>
              <a:ext cx="4816593" cy="120203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803928"/>
            <a:ext cx="18288000" cy="5295557"/>
          </a:xfrm>
          <a:custGeom>
            <a:avLst/>
            <a:gdLst/>
            <a:ahLst/>
            <a:cxnLst/>
            <a:rect l="l" t="t" r="r" b="b"/>
            <a:pathLst>
              <a:path w="18288000" h="5295557">
                <a:moveTo>
                  <a:pt x="0" y="0"/>
                </a:moveTo>
                <a:lnTo>
                  <a:pt x="18288000" y="0"/>
                </a:lnTo>
                <a:lnTo>
                  <a:pt x="18288000" y="5295557"/>
                </a:lnTo>
                <a:lnTo>
                  <a:pt x="0" y="5295557"/>
                </a:lnTo>
                <a:lnTo>
                  <a:pt x="0" y="0"/>
                </a:lnTo>
                <a:close/>
              </a:path>
            </a:pathLst>
          </a:custGeom>
          <a:blipFill>
            <a:blip r:embed="rId4">
              <a:alphaModFix amt="59000"/>
            </a:blip>
            <a:stretch>
              <a:fillRect t="-65115" b="-65115"/>
            </a:stretch>
          </a:blipFill>
          <a:ln cap="sq">
            <a:noFill/>
            <a:prstDash val="solid"/>
            <a:miter/>
          </a:ln>
        </p:spPr>
      </p:sp>
      <p:grpSp>
        <p:nvGrpSpPr>
          <p:cNvPr id="7" name="Group 7"/>
          <p:cNvGrpSpPr/>
          <p:nvPr/>
        </p:nvGrpSpPr>
        <p:grpSpPr>
          <a:xfrm>
            <a:off x="2778327" y="2245814"/>
            <a:ext cx="12731346" cy="6355356"/>
            <a:chOff x="0" y="0"/>
            <a:chExt cx="3353112" cy="1673839"/>
          </a:xfrm>
        </p:grpSpPr>
        <p:sp>
          <p:nvSpPr>
            <p:cNvPr id="8" name="Freeform 8"/>
            <p:cNvSpPr/>
            <p:nvPr/>
          </p:nvSpPr>
          <p:spPr>
            <a:xfrm>
              <a:off x="0" y="0"/>
              <a:ext cx="3353112" cy="1673839"/>
            </a:xfrm>
            <a:custGeom>
              <a:avLst/>
              <a:gdLst/>
              <a:ahLst/>
              <a:cxnLst/>
              <a:rect l="l" t="t" r="r" b="b"/>
              <a:pathLst>
                <a:path w="3353112" h="1673839">
                  <a:moveTo>
                    <a:pt x="15202" y="0"/>
                  </a:moveTo>
                  <a:lnTo>
                    <a:pt x="3337909" y="0"/>
                  </a:lnTo>
                  <a:cubicBezTo>
                    <a:pt x="3341941" y="0"/>
                    <a:pt x="3345808" y="1602"/>
                    <a:pt x="3348659" y="4453"/>
                  </a:cubicBezTo>
                  <a:cubicBezTo>
                    <a:pt x="3351510" y="7304"/>
                    <a:pt x="3353112" y="11171"/>
                    <a:pt x="3353112" y="15202"/>
                  </a:cubicBezTo>
                  <a:lnTo>
                    <a:pt x="3353112" y="1658636"/>
                  </a:lnTo>
                  <a:cubicBezTo>
                    <a:pt x="3353112" y="1662668"/>
                    <a:pt x="3351510" y="1666535"/>
                    <a:pt x="3348659" y="1669386"/>
                  </a:cubicBezTo>
                  <a:cubicBezTo>
                    <a:pt x="3345808" y="1672237"/>
                    <a:pt x="3341941" y="1673839"/>
                    <a:pt x="3337909" y="1673839"/>
                  </a:cubicBezTo>
                  <a:lnTo>
                    <a:pt x="15202" y="1673839"/>
                  </a:lnTo>
                  <a:cubicBezTo>
                    <a:pt x="11171" y="1673839"/>
                    <a:pt x="7304" y="1672237"/>
                    <a:pt x="4453" y="1669386"/>
                  </a:cubicBezTo>
                  <a:cubicBezTo>
                    <a:pt x="1602" y="1666535"/>
                    <a:pt x="0" y="1662668"/>
                    <a:pt x="0" y="1658636"/>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id="9" name="TextBox 9"/>
            <p:cNvSpPr txBox="1"/>
            <p:nvPr/>
          </p:nvSpPr>
          <p:spPr>
            <a:xfrm>
              <a:off x="0" y="-19050"/>
              <a:ext cx="3353112" cy="1692889"/>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3345063" y="4121414"/>
            <a:ext cx="11364081" cy="2997201"/>
          </a:xfrm>
          <a:prstGeom prst="rect">
            <a:avLst/>
          </a:prstGeom>
        </p:spPr>
        <p:txBody>
          <a:bodyPr lIns="0" tIns="0" rIns="0" bIns="0" rtlCol="0" anchor="t">
            <a:spAutoFit/>
          </a:bodyPr>
          <a:lstStyle/>
          <a:p>
            <a:pPr algn="just">
              <a:lnSpc>
                <a:spcPts val="3999"/>
              </a:lnSpc>
            </a:pPr>
            <a:r>
              <a:rPr lang="en-US" sz="1999" dirty="0">
                <a:solidFill>
                  <a:srgbClr val="FFFFFF"/>
                </a:solidFill>
                <a:latin typeface="Poppins Bold"/>
              </a:rPr>
              <a:t>DATABASE TRANSLATION</a:t>
            </a:r>
          </a:p>
          <a:p>
            <a:pPr marL="431799" lvl="1" indent="-215899" algn="just">
              <a:lnSpc>
                <a:spcPts val="3999"/>
              </a:lnSpc>
              <a:buFont typeface="Arial"/>
              <a:buChar char="•"/>
            </a:pPr>
            <a:r>
              <a:rPr lang="en-US" sz="1999" dirty="0">
                <a:solidFill>
                  <a:srgbClr val="FFFFFF"/>
                </a:solidFill>
                <a:latin typeface="Poppins"/>
              </a:rPr>
              <a:t>The aim of this project is to convert a JSON dataset, into a format conducive for storage and analysis within a relational database</a:t>
            </a:r>
          </a:p>
          <a:p>
            <a:pPr marL="431799" lvl="1" indent="-215899" algn="just">
              <a:lnSpc>
                <a:spcPts val="3999"/>
              </a:lnSpc>
              <a:buFont typeface="Arial"/>
              <a:buChar char="•"/>
            </a:pPr>
            <a:r>
              <a:rPr lang="en-US" sz="1999" dirty="0">
                <a:solidFill>
                  <a:srgbClr val="FFFFFF"/>
                </a:solidFill>
                <a:latin typeface="Poppins"/>
              </a:rPr>
              <a:t>By transforming the airlines data into a more organized SQL database, we enable comprehensive analysis, offering airlines, airports, and aviation authorities valuable insights.</a:t>
            </a:r>
          </a:p>
        </p:txBody>
      </p:sp>
      <p:sp>
        <p:nvSpPr>
          <p:cNvPr id="11" name="TextBox 11"/>
          <p:cNvSpPr txBox="1"/>
          <p:nvPr/>
        </p:nvSpPr>
        <p:spPr>
          <a:xfrm>
            <a:off x="5679731" y="2788642"/>
            <a:ext cx="6928538" cy="809625"/>
          </a:xfrm>
          <a:prstGeom prst="rect">
            <a:avLst/>
          </a:prstGeom>
        </p:spPr>
        <p:txBody>
          <a:bodyPr lIns="0" tIns="0" rIns="0" bIns="0" rtlCol="0" anchor="t">
            <a:spAutoFit/>
          </a:bodyPr>
          <a:lstStyle/>
          <a:p>
            <a:pPr marL="0" lvl="0" indent="0" algn="ctr">
              <a:lnSpc>
                <a:spcPts val="6299"/>
              </a:lnSpc>
              <a:spcBef>
                <a:spcPct val="0"/>
              </a:spcBef>
            </a:pPr>
            <a:r>
              <a:rPr lang="en-US" sz="4500" spc="-89">
                <a:solidFill>
                  <a:srgbClr val="FDFBFB"/>
                </a:solidFill>
                <a:latin typeface="Poppins Bold"/>
              </a:rPr>
              <a:t>Objective</a:t>
            </a:r>
          </a:p>
        </p:txBody>
      </p:sp>
      <p:grpSp>
        <p:nvGrpSpPr>
          <p:cNvPr id="12" name="Group 12"/>
          <p:cNvGrpSpPr/>
          <p:nvPr/>
        </p:nvGrpSpPr>
        <p:grpSpPr>
          <a:xfrm>
            <a:off x="16113923" y="9258300"/>
            <a:ext cx="327444" cy="32744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4" name="TextBox 1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5" name="Group 15"/>
          <p:cNvGrpSpPr/>
          <p:nvPr/>
        </p:nvGrpSpPr>
        <p:grpSpPr>
          <a:xfrm>
            <a:off x="15648108" y="9258300"/>
            <a:ext cx="327444" cy="32744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7" name="TextBox 17"/>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8" name="Group 18"/>
          <p:cNvGrpSpPr/>
          <p:nvPr/>
        </p:nvGrpSpPr>
        <p:grpSpPr>
          <a:xfrm>
            <a:off x="15161723" y="9258300"/>
            <a:ext cx="327444" cy="32744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20" name="TextBox 20"/>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9832433" y="-339559"/>
            <a:ext cx="8956821" cy="11772679"/>
            <a:chOff x="0" y="0"/>
            <a:chExt cx="2171400" cy="2854048"/>
          </a:xfrm>
        </p:grpSpPr>
        <p:sp>
          <p:nvSpPr>
            <p:cNvPr id="3" name="Freeform 3"/>
            <p:cNvSpPr/>
            <p:nvPr/>
          </p:nvSpPr>
          <p:spPr>
            <a:xfrm>
              <a:off x="0" y="0"/>
              <a:ext cx="2171400" cy="2854048"/>
            </a:xfrm>
            <a:custGeom>
              <a:avLst/>
              <a:gdLst/>
              <a:ahLst/>
              <a:cxnLst/>
              <a:rect l="l" t="t" r="r" b="b"/>
              <a:pathLst>
                <a:path w="2171400" h="2854048">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id="4" name="TextBox 4"/>
            <p:cNvSpPr txBox="1"/>
            <p:nvPr/>
          </p:nvSpPr>
          <p:spPr>
            <a:xfrm>
              <a:off x="0" y="-19050"/>
              <a:ext cx="2171400" cy="287309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0169895" y="1583246"/>
            <a:ext cx="7760020" cy="7417438"/>
          </a:xfrm>
          <a:custGeom>
            <a:avLst/>
            <a:gdLst/>
            <a:ahLst/>
            <a:cxnLst/>
            <a:rect l="l" t="t" r="r" b="b"/>
            <a:pathLst>
              <a:path w="7760020" h="7417438">
                <a:moveTo>
                  <a:pt x="0" y="0"/>
                </a:moveTo>
                <a:lnTo>
                  <a:pt x="7760020" y="0"/>
                </a:lnTo>
                <a:lnTo>
                  <a:pt x="7760020" y="7417438"/>
                </a:lnTo>
                <a:lnTo>
                  <a:pt x="0" y="7417438"/>
                </a:lnTo>
                <a:lnTo>
                  <a:pt x="0" y="0"/>
                </a:lnTo>
                <a:close/>
              </a:path>
            </a:pathLst>
          </a:custGeom>
          <a:blipFill>
            <a:blip r:embed="rId3"/>
            <a:stretch>
              <a:fillRect l="-4154" t="-4781" r="-4592" b="-5032"/>
            </a:stretch>
          </a:blipFill>
        </p:spPr>
      </p:sp>
      <p:sp>
        <p:nvSpPr>
          <p:cNvPr id="6" name="TextBox 6"/>
          <p:cNvSpPr txBox="1"/>
          <p:nvPr/>
        </p:nvSpPr>
        <p:spPr>
          <a:xfrm>
            <a:off x="1028700" y="904875"/>
            <a:ext cx="7165188" cy="809625"/>
          </a:xfrm>
          <a:prstGeom prst="rect">
            <a:avLst/>
          </a:prstGeom>
        </p:spPr>
        <p:txBody>
          <a:bodyPr lIns="0" tIns="0" rIns="0" bIns="0" rtlCol="0" anchor="t">
            <a:spAutoFit/>
          </a:bodyPr>
          <a:lstStyle/>
          <a:p>
            <a:pPr marL="0" lvl="0" indent="0" algn="l">
              <a:lnSpc>
                <a:spcPts val="6299"/>
              </a:lnSpc>
              <a:spcBef>
                <a:spcPct val="0"/>
              </a:spcBef>
            </a:pPr>
            <a:r>
              <a:rPr lang="en-US" sz="4500" spc="-89" dirty="0">
                <a:solidFill>
                  <a:srgbClr val="123D33"/>
                </a:solidFill>
                <a:latin typeface="Poppins Bold"/>
              </a:rPr>
              <a:t>Dataset Description</a:t>
            </a:r>
          </a:p>
        </p:txBody>
      </p:sp>
      <p:sp>
        <p:nvSpPr>
          <p:cNvPr id="7" name="TextBox 7"/>
          <p:cNvSpPr txBox="1"/>
          <p:nvPr/>
        </p:nvSpPr>
        <p:spPr>
          <a:xfrm>
            <a:off x="536499" y="1985937"/>
            <a:ext cx="8607501" cy="7588885"/>
          </a:xfrm>
          <a:prstGeom prst="rect">
            <a:avLst/>
          </a:prstGeom>
        </p:spPr>
        <p:txBody>
          <a:bodyPr lIns="0" tIns="0" rIns="0" bIns="0" rtlCol="0" anchor="t">
            <a:spAutoFit/>
          </a:bodyPr>
          <a:lstStyle/>
          <a:p>
            <a:pPr algn="just">
              <a:lnSpc>
                <a:spcPts val="3799"/>
              </a:lnSpc>
            </a:pPr>
            <a:r>
              <a:rPr lang="en-US" sz="1899" spc="30">
                <a:solidFill>
                  <a:srgbClr val="191919"/>
                </a:solidFill>
                <a:latin typeface="Poppins"/>
              </a:rPr>
              <a:t>This dataset contains detailed statistics related to airlines, including flight delays by various factors, no of cancellations, diversions, and on-time performance, organized by airport codes, months, and years.</a:t>
            </a:r>
          </a:p>
          <a:p>
            <a:pPr algn="just">
              <a:lnSpc>
                <a:spcPts val="3799"/>
              </a:lnSpc>
            </a:pPr>
            <a:endParaRPr lang="en-US" sz="1899" spc="30">
              <a:solidFill>
                <a:srgbClr val="191919"/>
              </a:solidFill>
              <a:latin typeface="Poppins"/>
            </a:endParaRPr>
          </a:p>
          <a:p>
            <a:pPr marL="410209" lvl="1" indent="-205105" algn="just">
              <a:lnSpc>
                <a:spcPts val="3799"/>
              </a:lnSpc>
              <a:buFont typeface="Arial"/>
              <a:buChar char="•"/>
            </a:pPr>
            <a:r>
              <a:rPr lang="en-US" sz="1899" spc="30">
                <a:solidFill>
                  <a:srgbClr val="191919"/>
                </a:solidFill>
                <a:latin typeface="Poppins"/>
              </a:rPr>
              <a:t>Restructuring the JSON data into three separate tables (Time, Airport, and Statistics) helps in simplifying and organizing the data, making it more suitable for analysis in SQL.</a:t>
            </a:r>
          </a:p>
          <a:p>
            <a:pPr marL="410209" lvl="1" indent="-205105" algn="just">
              <a:lnSpc>
                <a:spcPts val="3799"/>
              </a:lnSpc>
              <a:buFont typeface="Arial"/>
              <a:buChar char="•"/>
            </a:pPr>
            <a:r>
              <a:rPr lang="en-US" sz="1899" spc="30">
                <a:solidFill>
                  <a:srgbClr val="191919"/>
                </a:solidFill>
                <a:latin typeface="Poppins"/>
              </a:rPr>
              <a:t>SQL tables are created for each identified entity, based on the attributes present in the JSON data.</a:t>
            </a:r>
          </a:p>
          <a:p>
            <a:pPr algn="just">
              <a:lnSpc>
                <a:spcPts val="3799"/>
              </a:lnSpc>
            </a:pPr>
            <a:r>
              <a:rPr lang="en-US" sz="1899" spc="30">
                <a:solidFill>
                  <a:srgbClr val="191919"/>
                </a:solidFill>
                <a:latin typeface="Poppins Bold"/>
              </a:rPr>
              <a:t>1. Airport Table: </a:t>
            </a:r>
            <a:r>
              <a:rPr lang="en-US" sz="1899" spc="30">
                <a:solidFill>
                  <a:srgbClr val="191919"/>
                </a:solidFill>
                <a:latin typeface="Poppins"/>
              </a:rPr>
              <a:t>Contains the columns Code and Name of the airport</a:t>
            </a:r>
          </a:p>
          <a:p>
            <a:pPr algn="just">
              <a:lnSpc>
                <a:spcPts val="3799"/>
              </a:lnSpc>
            </a:pPr>
            <a:r>
              <a:rPr lang="en-US" sz="1899" spc="30">
                <a:solidFill>
                  <a:srgbClr val="191919"/>
                </a:solidFill>
                <a:latin typeface="Poppins Bold"/>
              </a:rPr>
              <a:t>2. Time Table:</a:t>
            </a:r>
            <a:r>
              <a:rPr lang="en-US" sz="1899" spc="30">
                <a:solidFill>
                  <a:srgbClr val="191919"/>
                </a:solidFill>
                <a:latin typeface="Poppins"/>
              </a:rPr>
              <a:t> Includes columns such as Label, Month, Month Name, and Year.</a:t>
            </a:r>
          </a:p>
          <a:p>
            <a:pPr algn="just">
              <a:lnSpc>
                <a:spcPts val="3799"/>
              </a:lnSpc>
            </a:pPr>
            <a:r>
              <a:rPr lang="en-US" sz="1899" spc="30">
                <a:solidFill>
                  <a:srgbClr val="191919"/>
                </a:solidFill>
                <a:latin typeface="Poppins Bold"/>
              </a:rPr>
              <a:t>3. Statistics Table:</a:t>
            </a:r>
            <a:r>
              <a:rPr lang="en-US" sz="1899" spc="30">
                <a:solidFill>
                  <a:srgbClr val="191919"/>
                </a:solidFill>
                <a:latin typeface="Poppins"/>
              </a:rPr>
              <a:t> Contains columns for various statistics like No. of Delays, Carriers, and Flights, along with their respective attributes.</a:t>
            </a:r>
          </a:p>
          <a:p>
            <a:pPr marL="0" lvl="0" indent="0" algn="just">
              <a:lnSpc>
                <a:spcPts val="3799"/>
              </a:lnSpc>
            </a:pPr>
            <a:endParaRPr lang="en-US" sz="1899" spc="30">
              <a:solidFill>
                <a:srgbClr val="191919"/>
              </a:solidFill>
              <a:latin typeface="Poppins"/>
            </a:endParaRPr>
          </a:p>
        </p:txBody>
      </p:sp>
      <p:sp>
        <p:nvSpPr>
          <p:cNvPr id="11" name="TextBox 10">
            <a:extLst>
              <a:ext uri="{FF2B5EF4-FFF2-40B4-BE49-F238E27FC236}">
                <a16:creationId xmlns:a16="http://schemas.microsoft.com/office/drawing/2014/main" id="{A7D6C094-7E44-7EE4-9AE3-3786A181B87A}"/>
              </a:ext>
            </a:extLst>
          </p:cNvPr>
          <p:cNvSpPr txBox="1"/>
          <p:nvPr/>
        </p:nvSpPr>
        <p:spPr>
          <a:xfrm>
            <a:off x="12954000" y="9000684"/>
            <a:ext cx="2895600" cy="770083"/>
          </a:xfrm>
          <a:prstGeom prst="rect">
            <a:avLst/>
          </a:prstGeom>
          <a:noFill/>
        </p:spPr>
        <p:txBody>
          <a:bodyPr wrap="square">
            <a:spAutoFit/>
          </a:bodyPr>
          <a:lstStyle/>
          <a:p>
            <a:pPr marL="0" lvl="0" indent="0" algn="l">
              <a:lnSpc>
                <a:spcPts val="6299"/>
              </a:lnSpc>
              <a:spcBef>
                <a:spcPct val="0"/>
              </a:spcBef>
            </a:pPr>
            <a:r>
              <a:rPr lang="en-US" sz="2000" spc="-89" dirty="0">
                <a:solidFill>
                  <a:schemeClr val="bg1"/>
                </a:solidFill>
                <a:latin typeface="Poppins Bold"/>
              </a:rPr>
              <a:t>Sample JSON data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909267" y="4347082"/>
            <a:ext cx="3268854" cy="3751948"/>
            <a:chOff x="0" y="0"/>
            <a:chExt cx="2133272" cy="2448541"/>
          </a:xfrm>
        </p:grpSpPr>
        <p:sp>
          <p:nvSpPr>
            <p:cNvPr id="3" name="Freeform 3"/>
            <p:cNvSpPr/>
            <p:nvPr/>
          </p:nvSpPr>
          <p:spPr>
            <a:xfrm>
              <a:off x="0" y="0"/>
              <a:ext cx="2133272" cy="2448541"/>
            </a:xfrm>
            <a:custGeom>
              <a:avLst/>
              <a:gdLst/>
              <a:ahLst/>
              <a:cxnLst/>
              <a:rect l="l" t="t" r="r" b="b"/>
              <a:pathLst>
                <a:path w="2133272" h="2448541">
                  <a:moveTo>
                    <a:pt x="75788" y="0"/>
                  </a:moveTo>
                  <a:lnTo>
                    <a:pt x="2057483" y="0"/>
                  </a:lnTo>
                  <a:cubicBezTo>
                    <a:pt x="2099340" y="0"/>
                    <a:pt x="2133272" y="33932"/>
                    <a:pt x="2133272" y="75788"/>
                  </a:cubicBezTo>
                  <a:lnTo>
                    <a:pt x="2133272" y="2372753"/>
                  </a:lnTo>
                  <a:cubicBezTo>
                    <a:pt x="2133272" y="2392853"/>
                    <a:pt x="2125287" y="2412130"/>
                    <a:pt x="2111074" y="2426343"/>
                  </a:cubicBezTo>
                  <a:cubicBezTo>
                    <a:pt x="2096861" y="2440556"/>
                    <a:pt x="2077583" y="2448541"/>
                    <a:pt x="2057483" y="2448541"/>
                  </a:cubicBezTo>
                  <a:lnTo>
                    <a:pt x="75788" y="2448541"/>
                  </a:lnTo>
                  <a:cubicBezTo>
                    <a:pt x="55688" y="2448541"/>
                    <a:pt x="36411" y="2440556"/>
                    <a:pt x="22198" y="2426343"/>
                  </a:cubicBezTo>
                  <a:cubicBezTo>
                    <a:pt x="7985" y="2412130"/>
                    <a:pt x="0" y="2392853"/>
                    <a:pt x="0" y="2372753"/>
                  </a:cubicBezTo>
                  <a:lnTo>
                    <a:pt x="0" y="75788"/>
                  </a:lnTo>
                  <a:cubicBezTo>
                    <a:pt x="0" y="55688"/>
                    <a:pt x="7985" y="36411"/>
                    <a:pt x="22198" y="22198"/>
                  </a:cubicBezTo>
                  <a:cubicBezTo>
                    <a:pt x="36411" y="7985"/>
                    <a:pt x="55688" y="0"/>
                    <a:pt x="75788" y="0"/>
                  </a:cubicBezTo>
                  <a:close/>
                </a:path>
              </a:pathLst>
            </a:custGeom>
            <a:solidFill>
              <a:srgbClr val="FFFFFF"/>
            </a:solidFill>
            <a:ln w="123825" cap="rnd">
              <a:solidFill>
                <a:srgbClr val="106861"/>
              </a:solidFill>
              <a:prstDash val="solid"/>
              <a:round/>
            </a:ln>
          </p:spPr>
        </p:sp>
        <p:sp>
          <p:nvSpPr>
            <p:cNvPr id="4" name="TextBox 4"/>
            <p:cNvSpPr txBox="1"/>
            <p:nvPr/>
          </p:nvSpPr>
          <p:spPr>
            <a:xfrm>
              <a:off x="0" y="-57150"/>
              <a:ext cx="2133272" cy="250569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5" name="Freeform 5"/>
          <p:cNvSpPr/>
          <p:nvPr/>
        </p:nvSpPr>
        <p:spPr>
          <a:xfrm>
            <a:off x="2540734" y="434708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sp>
      <p:grpSp>
        <p:nvGrpSpPr>
          <p:cNvPr id="6" name="Group 6"/>
          <p:cNvGrpSpPr/>
          <p:nvPr/>
        </p:nvGrpSpPr>
        <p:grpSpPr>
          <a:xfrm rot="-10800000">
            <a:off x="5561122" y="4347082"/>
            <a:ext cx="3128394" cy="3751948"/>
            <a:chOff x="0" y="0"/>
            <a:chExt cx="2041606" cy="2448541"/>
          </a:xfrm>
        </p:grpSpPr>
        <p:sp>
          <p:nvSpPr>
            <p:cNvPr id="7" name="Freeform 7"/>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id="8" name="TextBox 8"/>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9" name="Freeform 9"/>
          <p:cNvSpPr/>
          <p:nvPr/>
        </p:nvSpPr>
        <p:spPr>
          <a:xfrm>
            <a:off x="6052129" y="434708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sp>
      <p:grpSp>
        <p:nvGrpSpPr>
          <p:cNvPr id="10" name="Group 10"/>
          <p:cNvGrpSpPr/>
          <p:nvPr/>
        </p:nvGrpSpPr>
        <p:grpSpPr>
          <a:xfrm rot="-10800000">
            <a:off x="9070516" y="4347082"/>
            <a:ext cx="3128394" cy="3751948"/>
            <a:chOff x="0" y="0"/>
            <a:chExt cx="2041606" cy="2448541"/>
          </a:xfrm>
        </p:grpSpPr>
        <p:sp>
          <p:nvSpPr>
            <p:cNvPr id="11" name="Freeform 11"/>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id="12" name="TextBox 12"/>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3" name="Freeform 13"/>
          <p:cNvSpPr/>
          <p:nvPr/>
        </p:nvSpPr>
        <p:spPr>
          <a:xfrm>
            <a:off x="9561522" y="434708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sp>
      <p:sp>
        <p:nvSpPr>
          <p:cNvPr id="14" name="Freeform 14"/>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15" name="Group 15"/>
          <p:cNvGrpSpPr/>
          <p:nvPr/>
        </p:nvGrpSpPr>
        <p:grpSpPr>
          <a:xfrm rot="-10800000">
            <a:off x="12581910" y="4347082"/>
            <a:ext cx="3353131" cy="3751948"/>
            <a:chOff x="0" y="0"/>
            <a:chExt cx="2188271" cy="2448541"/>
          </a:xfrm>
        </p:grpSpPr>
        <p:sp>
          <p:nvSpPr>
            <p:cNvPr id="16" name="Freeform 16"/>
            <p:cNvSpPr/>
            <p:nvPr/>
          </p:nvSpPr>
          <p:spPr>
            <a:xfrm>
              <a:off x="0" y="0"/>
              <a:ext cx="2188271" cy="2448541"/>
            </a:xfrm>
            <a:custGeom>
              <a:avLst/>
              <a:gdLst/>
              <a:ahLst/>
              <a:cxnLst/>
              <a:rect l="l" t="t" r="r" b="b"/>
              <a:pathLst>
                <a:path w="2188271" h="2448541">
                  <a:moveTo>
                    <a:pt x="73884" y="0"/>
                  </a:moveTo>
                  <a:lnTo>
                    <a:pt x="2114387" y="0"/>
                  </a:lnTo>
                  <a:cubicBezTo>
                    <a:pt x="2155192" y="0"/>
                    <a:pt x="2188271" y="33079"/>
                    <a:pt x="2188271" y="73884"/>
                  </a:cubicBezTo>
                  <a:lnTo>
                    <a:pt x="2188271" y="2374657"/>
                  </a:lnTo>
                  <a:cubicBezTo>
                    <a:pt x="2188271" y="2394253"/>
                    <a:pt x="2180487" y="2413045"/>
                    <a:pt x="2166631" y="2426901"/>
                  </a:cubicBezTo>
                  <a:cubicBezTo>
                    <a:pt x="2152775" y="2440757"/>
                    <a:pt x="2133982" y="2448541"/>
                    <a:pt x="2114387" y="2448541"/>
                  </a:cubicBezTo>
                  <a:lnTo>
                    <a:pt x="73884" y="2448541"/>
                  </a:lnTo>
                  <a:cubicBezTo>
                    <a:pt x="33079" y="2448541"/>
                    <a:pt x="0" y="2415462"/>
                    <a:pt x="0" y="2374657"/>
                  </a:cubicBezTo>
                  <a:lnTo>
                    <a:pt x="0" y="73884"/>
                  </a:lnTo>
                  <a:cubicBezTo>
                    <a:pt x="0" y="33079"/>
                    <a:pt x="33079" y="0"/>
                    <a:pt x="73884" y="0"/>
                  </a:cubicBezTo>
                  <a:close/>
                </a:path>
              </a:pathLst>
            </a:custGeom>
            <a:solidFill>
              <a:srgbClr val="FFFFFF"/>
            </a:solidFill>
            <a:ln w="123825" cap="rnd">
              <a:solidFill>
                <a:srgbClr val="106861"/>
              </a:solidFill>
              <a:prstDash val="solid"/>
              <a:round/>
            </a:ln>
          </p:spPr>
        </p:sp>
        <p:sp>
          <p:nvSpPr>
            <p:cNvPr id="17" name="TextBox 17"/>
            <p:cNvSpPr txBox="1"/>
            <p:nvPr/>
          </p:nvSpPr>
          <p:spPr>
            <a:xfrm>
              <a:off x="0" y="-38100"/>
              <a:ext cx="2188271"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8" name="Freeform 18"/>
          <p:cNvSpPr/>
          <p:nvPr/>
        </p:nvSpPr>
        <p:spPr>
          <a:xfrm>
            <a:off x="13072917" y="434708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sp>
      <p:sp>
        <p:nvSpPr>
          <p:cNvPr id="19" name="Freeform 19"/>
          <p:cNvSpPr/>
          <p:nvPr/>
        </p:nvSpPr>
        <p:spPr>
          <a:xfrm>
            <a:off x="10143583" y="5480229"/>
            <a:ext cx="937482" cy="724418"/>
          </a:xfrm>
          <a:custGeom>
            <a:avLst/>
            <a:gdLst/>
            <a:ahLst/>
            <a:cxnLst/>
            <a:rect l="l" t="t" r="r" b="b"/>
            <a:pathLst>
              <a:path w="937482" h="724418">
                <a:moveTo>
                  <a:pt x="0" y="0"/>
                </a:moveTo>
                <a:lnTo>
                  <a:pt x="937482" y="0"/>
                </a:lnTo>
                <a:lnTo>
                  <a:pt x="937482" y="724419"/>
                </a:lnTo>
                <a:lnTo>
                  <a:pt x="0" y="72441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20" name="Freeform 20"/>
          <p:cNvSpPr/>
          <p:nvPr/>
        </p:nvSpPr>
        <p:spPr>
          <a:xfrm>
            <a:off x="13784777" y="5444976"/>
            <a:ext cx="722660" cy="794926"/>
          </a:xfrm>
          <a:custGeom>
            <a:avLst/>
            <a:gdLst/>
            <a:ahLst/>
            <a:cxnLst/>
            <a:rect l="l" t="t" r="r" b="b"/>
            <a:pathLst>
              <a:path w="722660" h="794926">
                <a:moveTo>
                  <a:pt x="0" y="0"/>
                </a:moveTo>
                <a:lnTo>
                  <a:pt x="722660" y="0"/>
                </a:lnTo>
                <a:lnTo>
                  <a:pt x="722660" y="794925"/>
                </a:lnTo>
                <a:lnTo>
                  <a:pt x="0" y="79492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21" name="TextBox 21"/>
          <p:cNvSpPr txBox="1"/>
          <p:nvPr/>
        </p:nvSpPr>
        <p:spPr>
          <a:xfrm>
            <a:off x="2095642" y="2016663"/>
            <a:ext cx="7362789" cy="809625"/>
          </a:xfrm>
          <a:prstGeom prst="rect">
            <a:avLst/>
          </a:prstGeom>
        </p:spPr>
        <p:txBody>
          <a:bodyPr lIns="0" tIns="0" rIns="0" bIns="0" rtlCol="0" anchor="t">
            <a:spAutoFit/>
          </a:bodyPr>
          <a:lstStyle/>
          <a:p>
            <a:pPr>
              <a:lnSpc>
                <a:spcPts val="6299"/>
              </a:lnSpc>
            </a:pPr>
            <a:r>
              <a:rPr lang="en-US" sz="4500" spc="-89">
                <a:solidFill>
                  <a:srgbClr val="123D33"/>
                </a:solidFill>
                <a:latin typeface="Poppins Bold"/>
              </a:rPr>
              <a:t>Technologies Used</a:t>
            </a:r>
          </a:p>
        </p:txBody>
      </p:sp>
      <p:sp>
        <p:nvSpPr>
          <p:cNvPr id="22" name="Freeform 22"/>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23" name="Freeform 23"/>
          <p:cNvSpPr/>
          <p:nvPr/>
        </p:nvSpPr>
        <p:spPr>
          <a:xfrm>
            <a:off x="3122795" y="5290102"/>
            <a:ext cx="949799" cy="949799"/>
          </a:xfrm>
          <a:custGeom>
            <a:avLst/>
            <a:gdLst/>
            <a:ahLst/>
            <a:cxnLst/>
            <a:rect l="l" t="t" r="r" b="b"/>
            <a:pathLst>
              <a:path w="949799" h="949799">
                <a:moveTo>
                  <a:pt x="0" y="0"/>
                </a:moveTo>
                <a:lnTo>
                  <a:pt x="949799" y="0"/>
                </a:lnTo>
                <a:lnTo>
                  <a:pt x="949799" y="949799"/>
                </a:lnTo>
                <a:lnTo>
                  <a:pt x="0" y="9497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6563146" y="5347511"/>
            <a:ext cx="1002420" cy="1045549"/>
          </a:xfrm>
          <a:custGeom>
            <a:avLst/>
            <a:gdLst/>
            <a:ahLst/>
            <a:cxnLst/>
            <a:rect l="l" t="t" r="r" b="b"/>
            <a:pathLst>
              <a:path w="1002420" h="1045549">
                <a:moveTo>
                  <a:pt x="0" y="0"/>
                </a:moveTo>
                <a:lnTo>
                  <a:pt x="1002420" y="0"/>
                </a:lnTo>
                <a:lnTo>
                  <a:pt x="1002420" y="1045549"/>
                </a:lnTo>
                <a:lnTo>
                  <a:pt x="0" y="10455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TextBox 25"/>
          <p:cNvSpPr txBox="1"/>
          <p:nvPr/>
        </p:nvSpPr>
        <p:spPr>
          <a:xfrm>
            <a:off x="2052941" y="7025683"/>
            <a:ext cx="2955731" cy="775335"/>
          </a:xfrm>
          <a:prstGeom prst="rect">
            <a:avLst/>
          </a:prstGeom>
        </p:spPr>
        <p:txBody>
          <a:bodyPr lIns="0" tIns="0" rIns="0" bIns="0" rtlCol="0" anchor="t">
            <a:spAutoFit/>
          </a:bodyPr>
          <a:lstStyle/>
          <a:p>
            <a:pPr marL="0" lvl="0" indent="0" algn="ctr">
              <a:lnSpc>
                <a:spcPts val="2099"/>
              </a:lnSpc>
            </a:pPr>
            <a:r>
              <a:rPr lang="en-US" sz="1399">
                <a:solidFill>
                  <a:srgbClr val="343432"/>
                </a:solidFill>
                <a:latin typeface="Poppins"/>
              </a:rPr>
              <a:t>To perform data transformaton tasks for SQL ingestion and Visualization analysis.</a:t>
            </a:r>
          </a:p>
        </p:txBody>
      </p:sp>
      <p:sp>
        <p:nvSpPr>
          <p:cNvPr id="26" name="TextBox 26"/>
          <p:cNvSpPr txBox="1"/>
          <p:nvPr/>
        </p:nvSpPr>
        <p:spPr>
          <a:xfrm>
            <a:off x="2310294" y="6374359"/>
            <a:ext cx="2466800" cy="564492"/>
          </a:xfrm>
          <a:prstGeom prst="rect">
            <a:avLst/>
          </a:prstGeom>
        </p:spPr>
        <p:txBody>
          <a:bodyPr lIns="0" tIns="0" rIns="0" bIns="0" rtlCol="0" anchor="t">
            <a:spAutoFit/>
          </a:bodyPr>
          <a:lstStyle/>
          <a:p>
            <a:pPr marL="0" lvl="0" indent="0" algn="ctr">
              <a:lnSpc>
                <a:spcPts val="2278"/>
              </a:lnSpc>
              <a:spcBef>
                <a:spcPct val="0"/>
              </a:spcBef>
            </a:pPr>
            <a:r>
              <a:rPr lang="en-US" sz="1779">
                <a:solidFill>
                  <a:srgbClr val="343432"/>
                </a:solidFill>
                <a:latin typeface="Open Sauce Bold"/>
              </a:rPr>
              <a:t>Python Programming Language</a:t>
            </a:r>
          </a:p>
        </p:txBody>
      </p:sp>
      <p:sp>
        <p:nvSpPr>
          <p:cNvPr id="27" name="TextBox 27"/>
          <p:cNvSpPr txBox="1"/>
          <p:nvPr/>
        </p:nvSpPr>
        <p:spPr>
          <a:xfrm>
            <a:off x="3122795" y="4419191"/>
            <a:ext cx="937482" cy="595909"/>
          </a:xfrm>
          <a:prstGeom prst="rect">
            <a:avLst/>
          </a:prstGeom>
        </p:spPr>
        <p:txBody>
          <a:bodyPr lIns="0" tIns="0" rIns="0" bIns="0" rtlCol="0" anchor="t">
            <a:spAutoFit/>
          </a:bodyPr>
          <a:lstStyle/>
          <a:p>
            <a:pPr marL="0" lvl="0" indent="0" algn="ctr">
              <a:lnSpc>
                <a:spcPts val="4895"/>
              </a:lnSpc>
              <a:spcBef>
                <a:spcPct val="0"/>
              </a:spcBef>
            </a:pPr>
            <a:r>
              <a:rPr lang="en-US" sz="3824">
                <a:solidFill>
                  <a:srgbClr val="F8F8F8"/>
                </a:solidFill>
                <a:latin typeface="Open Sauce Bold"/>
              </a:rPr>
              <a:t>01</a:t>
            </a:r>
          </a:p>
        </p:txBody>
      </p:sp>
      <p:sp>
        <p:nvSpPr>
          <p:cNvPr id="28" name="TextBox 28"/>
          <p:cNvSpPr txBox="1"/>
          <p:nvPr/>
        </p:nvSpPr>
        <p:spPr>
          <a:xfrm>
            <a:off x="6047263" y="6423574"/>
            <a:ext cx="2099327" cy="564492"/>
          </a:xfrm>
          <a:prstGeom prst="rect">
            <a:avLst/>
          </a:prstGeom>
        </p:spPr>
        <p:txBody>
          <a:bodyPr lIns="0" tIns="0" rIns="0" bIns="0" rtlCol="0" anchor="t">
            <a:spAutoFit/>
          </a:bodyPr>
          <a:lstStyle/>
          <a:p>
            <a:pPr marL="0" lvl="0" indent="0" algn="ctr">
              <a:lnSpc>
                <a:spcPts val="2278"/>
              </a:lnSpc>
              <a:spcBef>
                <a:spcPct val="0"/>
              </a:spcBef>
            </a:pPr>
            <a:r>
              <a:rPr lang="en-US" sz="1779">
                <a:solidFill>
                  <a:srgbClr val="343432"/>
                </a:solidFill>
                <a:latin typeface="Open Sauce Bold"/>
              </a:rPr>
              <a:t>PostgreSQL Database </a:t>
            </a:r>
          </a:p>
        </p:txBody>
      </p:sp>
      <p:sp>
        <p:nvSpPr>
          <p:cNvPr id="29" name="TextBox 29"/>
          <p:cNvSpPr txBox="1"/>
          <p:nvPr/>
        </p:nvSpPr>
        <p:spPr>
          <a:xfrm>
            <a:off x="6634189" y="4419191"/>
            <a:ext cx="937482" cy="595909"/>
          </a:xfrm>
          <a:prstGeom prst="rect">
            <a:avLst/>
          </a:prstGeom>
        </p:spPr>
        <p:txBody>
          <a:bodyPr lIns="0" tIns="0" rIns="0" bIns="0" rtlCol="0" anchor="t">
            <a:spAutoFit/>
          </a:bodyPr>
          <a:lstStyle/>
          <a:p>
            <a:pPr marL="0" lvl="0" indent="0" algn="ctr">
              <a:lnSpc>
                <a:spcPts val="4895"/>
              </a:lnSpc>
              <a:spcBef>
                <a:spcPct val="0"/>
              </a:spcBef>
            </a:pPr>
            <a:r>
              <a:rPr lang="en-US" sz="3824">
                <a:solidFill>
                  <a:srgbClr val="F8F8F8"/>
                </a:solidFill>
                <a:latin typeface="Open Sauce Bold"/>
              </a:rPr>
              <a:t>02</a:t>
            </a:r>
          </a:p>
        </p:txBody>
      </p:sp>
      <p:sp>
        <p:nvSpPr>
          <p:cNvPr id="30" name="TextBox 30"/>
          <p:cNvSpPr txBox="1"/>
          <p:nvPr/>
        </p:nvSpPr>
        <p:spPr>
          <a:xfrm>
            <a:off x="9289591" y="7033012"/>
            <a:ext cx="2738293" cy="546735"/>
          </a:xfrm>
          <a:prstGeom prst="rect">
            <a:avLst/>
          </a:prstGeom>
        </p:spPr>
        <p:txBody>
          <a:bodyPr lIns="0" tIns="0" rIns="0" bIns="0" rtlCol="0" anchor="t">
            <a:spAutoFit/>
          </a:bodyPr>
          <a:lstStyle/>
          <a:p>
            <a:pPr marL="0" lvl="0" indent="0" algn="ctr">
              <a:lnSpc>
                <a:spcPts val="2100"/>
              </a:lnSpc>
            </a:pPr>
            <a:r>
              <a:rPr lang="en-US" sz="1400">
                <a:solidFill>
                  <a:srgbClr val="343432"/>
                </a:solidFill>
                <a:latin typeface="Poppins"/>
              </a:rPr>
              <a:t>IDE used for writing and executing SQL queries</a:t>
            </a:r>
          </a:p>
        </p:txBody>
      </p:sp>
      <p:sp>
        <p:nvSpPr>
          <p:cNvPr id="31" name="TextBox 31"/>
          <p:cNvSpPr txBox="1"/>
          <p:nvPr/>
        </p:nvSpPr>
        <p:spPr>
          <a:xfrm>
            <a:off x="9562661" y="6462062"/>
            <a:ext cx="2099327" cy="564492"/>
          </a:xfrm>
          <a:prstGeom prst="rect">
            <a:avLst/>
          </a:prstGeom>
        </p:spPr>
        <p:txBody>
          <a:bodyPr lIns="0" tIns="0" rIns="0" bIns="0" rtlCol="0" anchor="t">
            <a:spAutoFit/>
          </a:bodyPr>
          <a:lstStyle/>
          <a:p>
            <a:pPr marL="0" lvl="0" indent="0" algn="ctr">
              <a:lnSpc>
                <a:spcPts val="2278"/>
              </a:lnSpc>
              <a:spcBef>
                <a:spcPct val="0"/>
              </a:spcBef>
            </a:pPr>
            <a:r>
              <a:rPr lang="en-US" sz="1779">
                <a:solidFill>
                  <a:srgbClr val="343432"/>
                </a:solidFill>
                <a:latin typeface="Open Sauce Bold"/>
              </a:rPr>
              <a:t>Visual Studio Code</a:t>
            </a:r>
          </a:p>
        </p:txBody>
      </p:sp>
      <p:sp>
        <p:nvSpPr>
          <p:cNvPr id="32" name="TextBox 32"/>
          <p:cNvSpPr txBox="1"/>
          <p:nvPr/>
        </p:nvSpPr>
        <p:spPr>
          <a:xfrm>
            <a:off x="10143583" y="4419191"/>
            <a:ext cx="937482" cy="595909"/>
          </a:xfrm>
          <a:prstGeom prst="rect">
            <a:avLst/>
          </a:prstGeom>
        </p:spPr>
        <p:txBody>
          <a:bodyPr lIns="0" tIns="0" rIns="0" bIns="0" rtlCol="0" anchor="t">
            <a:spAutoFit/>
          </a:bodyPr>
          <a:lstStyle/>
          <a:p>
            <a:pPr marL="0" lvl="0" indent="0" algn="ctr">
              <a:lnSpc>
                <a:spcPts val="4895"/>
              </a:lnSpc>
              <a:spcBef>
                <a:spcPct val="0"/>
              </a:spcBef>
            </a:pPr>
            <a:r>
              <a:rPr lang="en-US" sz="3824">
                <a:solidFill>
                  <a:srgbClr val="F8F8F8"/>
                </a:solidFill>
                <a:latin typeface="Open Sauce Bold"/>
              </a:rPr>
              <a:t>03</a:t>
            </a:r>
          </a:p>
        </p:txBody>
      </p:sp>
      <p:sp>
        <p:nvSpPr>
          <p:cNvPr id="33" name="TextBox 33"/>
          <p:cNvSpPr txBox="1"/>
          <p:nvPr/>
        </p:nvSpPr>
        <p:spPr>
          <a:xfrm>
            <a:off x="12837193" y="6777646"/>
            <a:ext cx="2842566" cy="813435"/>
          </a:xfrm>
          <a:prstGeom prst="rect">
            <a:avLst/>
          </a:prstGeom>
        </p:spPr>
        <p:txBody>
          <a:bodyPr lIns="0" tIns="0" rIns="0" bIns="0" rtlCol="0" anchor="t">
            <a:spAutoFit/>
          </a:bodyPr>
          <a:lstStyle/>
          <a:p>
            <a:pPr marL="0" lvl="0" indent="0" algn="ctr">
              <a:lnSpc>
                <a:spcPts val="2100"/>
              </a:lnSpc>
            </a:pPr>
            <a:r>
              <a:rPr lang="en-US" sz="1400">
                <a:solidFill>
                  <a:srgbClr val="343432"/>
                </a:solidFill>
                <a:latin typeface="Poppins"/>
              </a:rPr>
              <a:t>GitHub for  efficient collaboration, change tracking, and backup of project progress</a:t>
            </a:r>
          </a:p>
        </p:txBody>
      </p:sp>
      <p:sp>
        <p:nvSpPr>
          <p:cNvPr id="34" name="TextBox 34"/>
          <p:cNvSpPr txBox="1"/>
          <p:nvPr/>
        </p:nvSpPr>
        <p:spPr>
          <a:xfrm>
            <a:off x="13074055" y="6471103"/>
            <a:ext cx="2099327" cy="277967"/>
          </a:xfrm>
          <a:prstGeom prst="rect">
            <a:avLst/>
          </a:prstGeom>
        </p:spPr>
        <p:txBody>
          <a:bodyPr lIns="0" tIns="0" rIns="0" bIns="0" rtlCol="0" anchor="t">
            <a:spAutoFit/>
          </a:bodyPr>
          <a:lstStyle/>
          <a:p>
            <a:pPr marL="0" lvl="0" indent="0" algn="ctr">
              <a:lnSpc>
                <a:spcPts val="2278"/>
              </a:lnSpc>
              <a:spcBef>
                <a:spcPct val="0"/>
              </a:spcBef>
            </a:pPr>
            <a:r>
              <a:rPr lang="en-US" sz="1779">
                <a:solidFill>
                  <a:srgbClr val="343432"/>
                </a:solidFill>
                <a:latin typeface="Open Sauce Bold"/>
              </a:rPr>
              <a:t>Version Control</a:t>
            </a:r>
          </a:p>
        </p:txBody>
      </p:sp>
      <p:sp>
        <p:nvSpPr>
          <p:cNvPr id="35" name="TextBox 35"/>
          <p:cNvSpPr txBox="1"/>
          <p:nvPr/>
        </p:nvSpPr>
        <p:spPr>
          <a:xfrm>
            <a:off x="13654978" y="4419191"/>
            <a:ext cx="937482" cy="595909"/>
          </a:xfrm>
          <a:prstGeom prst="rect">
            <a:avLst/>
          </a:prstGeom>
        </p:spPr>
        <p:txBody>
          <a:bodyPr lIns="0" tIns="0" rIns="0" bIns="0" rtlCol="0" anchor="t">
            <a:spAutoFit/>
          </a:bodyPr>
          <a:lstStyle/>
          <a:p>
            <a:pPr marL="0" lvl="0" indent="0" algn="ctr">
              <a:lnSpc>
                <a:spcPts val="4895"/>
              </a:lnSpc>
              <a:spcBef>
                <a:spcPct val="0"/>
              </a:spcBef>
            </a:pPr>
            <a:r>
              <a:rPr lang="en-US" sz="3824">
                <a:solidFill>
                  <a:srgbClr val="F8F8F8"/>
                </a:solidFill>
                <a:latin typeface="Open Sauce Bold"/>
              </a:rPr>
              <a:t>04</a:t>
            </a:r>
          </a:p>
        </p:txBody>
      </p:sp>
      <p:sp>
        <p:nvSpPr>
          <p:cNvPr id="36" name="TextBox 36"/>
          <p:cNvSpPr txBox="1"/>
          <p:nvPr/>
        </p:nvSpPr>
        <p:spPr>
          <a:xfrm>
            <a:off x="1922979" y="3091181"/>
            <a:ext cx="12669481" cy="789176"/>
          </a:xfrm>
          <a:prstGeom prst="rect">
            <a:avLst/>
          </a:prstGeom>
        </p:spPr>
        <p:txBody>
          <a:bodyPr lIns="0" tIns="0" rIns="0" bIns="0" rtlCol="0" anchor="t">
            <a:spAutoFit/>
          </a:bodyPr>
          <a:lstStyle/>
          <a:p>
            <a:pPr marL="0" lvl="0" indent="0">
              <a:lnSpc>
                <a:spcPts val="3301"/>
              </a:lnSpc>
            </a:pPr>
            <a:r>
              <a:rPr lang="en-US" sz="2200">
                <a:solidFill>
                  <a:srgbClr val="343432"/>
                </a:solidFill>
                <a:latin typeface="Open Sauce"/>
              </a:rPr>
              <a:t>Overview of the key technologies and resources used and their roles in contribution to the project’s execution.</a:t>
            </a:r>
          </a:p>
        </p:txBody>
      </p:sp>
      <p:sp>
        <p:nvSpPr>
          <p:cNvPr id="37" name="TextBox 37"/>
          <p:cNvSpPr txBox="1"/>
          <p:nvPr/>
        </p:nvSpPr>
        <p:spPr>
          <a:xfrm>
            <a:off x="5779773" y="7025683"/>
            <a:ext cx="2738293" cy="518160"/>
          </a:xfrm>
          <a:prstGeom prst="rect">
            <a:avLst/>
          </a:prstGeom>
        </p:spPr>
        <p:txBody>
          <a:bodyPr lIns="0" tIns="0" rIns="0" bIns="0" rtlCol="0" anchor="t">
            <a:spAutoFit/>
          </a:bodyPr>
          <a:lstStyle/>
          <a:p>
            <a:pPr marL="0" lvl="0" indent="0" algn="ctr">
              <a:lnSpc>
                <a:spcPts val="2099"/>
              </a:lnSpc>
            </a:pPr>
            <a:r>
              <a:rPr lang="en-US" sz="1399">
                <a:solidFill>
                  <a:srgbClr val="343432"/>
                </a:solidFill>
                <a:latin typeface="Poppins"/>
              </a:rPr>
              <a:t>Relational Database for storage and querying of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268570" y="5772926"/>
            <a:ext cx="3216310" cy="6474012"/>
          </a:xfrm>
          <a:custGeom>
            <a:avLst/>
            <a:gdLst/>
            <a:ahLst/>
            <a:cxnLst/>
            <a:rect l="l" t="t" r="r" b="b"/>
            <a:pathLst>
              <a:path w="3216310" h="6474012">
                <a:moveTo>
                  <a:pt x="0" y="0"/>
                </a:moveTo>
                <a:lnTo>
                  <a:pt x="3216310" y="0"/>
                </a:lnTo>
                <a:lnTo>
                  <a:pt x="3216310" y="6474013"/>
                </a:lnTo>
                <a:lnTo>
                  <a:pt x="0" y="6474013"/>
                </a:lnTo>
                <a:lnTo>
                  <a:pt x="0" y="0"/>
                </a:lnTo>
                <a:close/>
              </a:path>
            </a:pathLst>
          </a:custGeom>
          <a:blipFill>
            <a:blip r:embed="rId3">
              <a:extLst>
                <a:ext uri="{96DAC541-7B7A-43D3-8B79-37D633B846F1}">
                  <asvg:svgBlip xmlns:asvg="http://schemas.microsoft.com/office/drawing/2016/SVG/main" r:embed="rId4"/>
                </a:ext>
              </a:extLst>
            </a:blip>
            <a:stretch>
              <a:fillRect l="-277"/>
            </a:stretch>
          </a:blipFill>
          <a:ln cap="sq">
            <a:noFill/>
            <a:prstDash val="solid"/>
            <a:miter/>
          </a:ln>
        </p:spPr>
      </p:sp>
      <p:sp>
        <p:nvSpPr>
          <p:cNvPr id="3" name="Freeform 3"/>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381893" y="1953348"/>
            <a:ext cx="8232879" cy="7863343"/>
          </a:xfrm>
          <a:custGeom>
            <a:avLst/>
            <a:gdLst/>
            <a:ahLst/>
            <a:cxnLst/>
            <a:rect l="l" t="t" r="r" b="b"/>
            <a:pathLst>
              <a:path w="8232879" h="7863343">
                <a:moveTo>
                  <a:pt x="0" y="0"/>
                </a:moveTo>
                <a:lnTo>
                  <a:pt x="8232879" y="0"/>
                </a:lnTo>
                <a:lnTo>
                  <a:pt x="8232879" y="7863344"/>
                </a:lnTo>
                <a:lnTo>
                  <a:pt x="0" y="7863344"/>
                </a:lnTo>
                <a:lnTo>
                  <a:pt x="0" y="0"/>
                </a:lnTo>
                <a:close/>
              </a:path>
            </a:pathLst>
          </a:custGeom>
          <a:blipFill>
            <a:blip r:embed="rId5"/>
            <a:stretch>
              <a:fillRect b="-7437"/>
            </a:stretch>
          </a:blipFill>
          <a:ln w="19050" cap="sq">
            <a:solidFill>
              <a:srgbClr val="035D61"/>
            </a:solidFill>
            <a:prstDash val="solid"/>
            <a:miter/>
          </a:ln>
        </p:spPr>
      </p:sp>
      <p:sp>
        <p:nvSpPr>
          <p:cNvPr id="5" name="TextBox 5"/>
          <p:cNvSpPr txBox="1"/>
          <p:nvPr/>
        </p:nvSpPr>
        <p:spPr>
          <a:xfrm>
            <a:off x="4441774" y="437603"/>
            <a:ext cx="11089231" cy="819150"/>
          </a:xfrm>
          <a:prstGeom prst="rect">
            <a:avLst/>
          </a:prstGeom>
        </p:spPr>
        <p:txBody>
          <a:bodyPr lIns="0" tIns="0" rIns="0" bIns="0" rtlCol="0" anchor="t">
            <a:spAutoFit/>
          </a:bodyPr>
          <a:lstStyle/>
          <a:p>
            <a:pPr>
              <a:lnSpc>
                <a:spcPts val="6300"/>
              </a:lnSpc>
            </a:pPr>
            <a:r>
              <a:rPr lang="en-US" sz="4500" spc="-90">
                <a:solidFill>
                  <a:srgbClr val="123D33"/>
                </a:solidFill>
                <a:latin typeface="Poppins Bold"/>
              </a:rPr>
              <a:t>ENTITY RELATIONSHIP DIAGRAM</a:t>
            </a:r>
          </a:p>
        </p:txBody>
      </p:sp>
      <p:sp>
        <p:nvSpPr>
          <p:cNvPr id="6" name="TextBox 6"/>
          <p:cNvSpPr txBox="1"/>
          <p:nvPr/>
        </p:nvSpPr>
        <p:spPr>
          <a:xfrm>
            <a:off x="10003163" y="1772373"/>
            <a:ext cx="7782416" cy="5025935"/>
          </a:xfrm>
          <a:prstGeom prst="rect">
            <a:avLst/>
          </a:prstGeom>
        </p:spPr>
        <p:txBody>
          <a:bodyPr lIns="0" tIns="0" rIns="0" bIns="0" rtlCol="0" anchor="t">
            <a:spAutoFit/>
          </a:bodyPr>
          <a:lstStyle/>
          <a:p>
            <a:pPr>
              <a:lnSpc>
                <a:spcPts val="4001"/>
              </a:lnSpc>
            </a:pPr>
            <a:r>
              <a:rPr lang="en-US" sz="2000" spc="32">
                <a:solidFill>
                  <a:srgbClr val="343432"/>
                </a:solidFill>
                <a:latin typeface="Poppins"/>
              </a:rPr>
              <a:t>The relationships between the tables are established using foreign keys to determine the appropriate relationships :</a:t>
            </a:r>
          </a:p>
          <a:p>
            <a:pPr>
              <a:lnSpc>
                <a:spcPts val="4001"/>
              </a:lnSpc>
            </a:pPr>
            <a:r>
              <a:rPr lang="en-US" sz="2000" spc="32">
                <a:solidFill>
                  <a:srgbClr val="343432"/>
                </a:solidFill>
                <a:latin typeface="Poppins"/>
              </a:rPr>
              <a:t> - The Statistics table has a foreign key referencing the Time table  using </a:t>
            </a:r>
            <a:r>
              <a:rPr lang="en-US" sz="2000" spc="32">
                <a:solidFill>
                  <a:srgbClr val="343432"/>
                </a:solidFill>
                <a:latin typeface="Poppins Bold"/>
              </a:rPr>
              <a:t>time_label</a:t>
            </a:r>
            <a:r>
              <a:rPr lang="en-US" sz="2000" spc="32">
                <a:solidFill>
                  <a:srgbClr val="343432"/>
                </a:solidFill>
                <a:latin typeface="Poppins"/>
              </a:rPr>
              <a:t> field to link each statistic entry to a specific time period (One-to-Many).</a:t>
            </a:r>
          </a:p>
          <a:p>
            <a:pPr>
              <a:lnSpc>
                <a:spcPts val="4001"/>
              </a:lnSpc>
            </a:pPr>
            <a:r>
              <a:rPr lang="en-US" sz="2000" spc="32">
                <a:solidFill>
                  <a:srgbClr val="343432"/>
                </a:solidFill>
                <a:latin typeface="Poppins"/>
              </a:rPr>
              <a:t> - Similarly, the Statistics table has a foreign key referencing the Airport table using the attribute </a:t>
            </a:r>
            <a:r>
              <a:rPr lang="en-US" sz="2000" spc="32">
                <a:solidFill>
                  <a:srgbClr val="343432"/>
                </a:solidFill>
                <a:latin typeface="Poppins Bold"/>
              </a:rPr>
              <a:t>airport_code</a:t>
            </a:r>
            <a:r>
              <a:rPr lang="en-US" sz="2000" spc="32">
                <a:solidFill>
                  <a:srgbClr val="343432"/>
                </a:solidFill>
                <a:latin typeface="Poppins"/>
              </a:rPr>
              <a:t> to associate each statistic with a specific airport (One-to-Many).</a:t>
            </a:r>
          </a:p>
          <a:p>
            <a:pPr marL="0" lvl="0" indent="0">
              <a:lnSpc>
                <a:spcPts val="4001"/>
              </a:lnSpc>
            </a:pPr>
            <a:endParaRPr lang="en-US" sz="2000" spc="32">
              <a:solidFill>
                <a:srgbClr val="343432"/>
              </a:solidFill>
              <a:latin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7137" y="7075637"/>
            <a:ext cx="5578401" cy="5578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5" name="Group 5"/>
          <p:cNvGrpSpPr/>
          <p:nvPr/>
        </p:nvGrpSpPr>
        <p:grpSpPr>
          <a:xfrm>
            <a:off x="3684175" y="7005833"/>
            <a:ext cx="452472" cy="45247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8" name="Group 8"/>
          <p:cNvGrpSpPr/>
          <p:nvPr/>
        </p:nvGrpSpPr>
        <p:grpSpPr>
          <a:xfrm>
            <a:off x="15017929" y="-2533783"/>
            <a:ext cx="5002094" cy="50020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1" name="Freeform 11"/>
          <p:cNvSpPr/>
          <p:nvPr/>
        </p:nvSpPr>
        <p:spPr>
          <a:xfrm rot="-10800000">
            <a:off x="8828688" y="2789725"/>
            <a:ext cx="3702758" cy="275537"/>
          </a:xfrm>
          <a:custGeom>
            <a:avLst/>
            <a:gdLst/>
            <a:ahLst/>
            <a:cxnLst/>
            <a:rect l="l" t="t" r="r" b="b"/>
            <a:pathLst>
              <a:path w="3702758" h="275537">
                <a:moveTo>
                  <a:pt x="0" y="0"/>
                </a:moveTo>
                <a:lnTo>
                  <a:pt x="3702759" y="0"/>
                </a:lnTo>
                <a:lnTo>
                  <a:pt x="3702759" y="275537"/>
                </a:lnTo>
                <a:lnTo>
                  <a:pt x="0" y="275537"/>
                </a:lnTo>
                <a:lnTo>
                  <a:pt x="0" y="0"/>
                </a:lnTo>
                <a:close/>
              </a:path>
            </a:pathLst>
          </a:custGeom>
          <a:blipFill>
            <a:blip r:embed="rId2">
              <a:alphaModFix amt="72000"/>
            </a:blip>
            <a:stretch>
              <a:fillRect b="-286352"/>
            </a:stretch>
          </a:blipFill>
        </p:spPr>
      </p:sp>
      <p:grpSp>
        <p:nvGrpSpPr>
          <p:cNvPr id="12" name="Group 12"/>
          <p:cNvGrpSpPr/>
          <p:nvPr/>
        </p:nvGrpSpPr>
        <p:grpSpPr>
          <a:xfrm>
            <a:off x="8751695" y="1331826"/>
            <a:ext cx="5554734" cy="1506127"/>
            <a:chOff x="0" y="0"/>
            <a:chExt cx="1780513" cy="482774"/>
          </a:xfrm>
        </p:grpSpPr>
        <p:sp>
          <p:nvSpPr>
            <p:cNvPr id="13" name="Freeform 13"/>
            <p:cNvSpPr/>
            <p:nvPr/>
          </p:nvSpPr>
          <p:spPr>
            <a:xfrm>
              <a:off x="0" y="0"/>
              <a:ext cx="1780513" cy="482774"/>
            </a:xfrm>
            <a:custGeom>
              <a:avLst/>
              <a:gdLst/>
              <a:ahLst/>
              <a:cxnLst/>
              <a:rect l="l" t="t" r="r" b="b"/>
              <a:pathLst>
                <a:path w="1780513" h="482774">
                  <a:moveTo>
                    <a:pt x="44600" y="0"/>
                  </a:moveTo>
                  <a:lnTo>
                    <a:pt x="1735913" y="0"/>
                  </a:lnTo>
                  <a:cubicBezTo>
                    <a:pt x="1760545" y="0"/>
                    <a:pt x="1780513" y="19968"/>
                    <a:pt x="1780513" y="44600"/>
                  </a:cubicBezTo>
                  <a:lnTo>
                    <a:pt x="1780513" y="438174"/>
                  </a:lnTo>
                  <a:cubicBezTo>
                    <a:pt x="1780513" y="450002"/>
                    <a:pt x="1775814" y="461347"/>
                    <a:pt x="1767450" y="469711"/>
                  </a:cubicBezTo>
                  <a:cubicBezTo>
                    <a:pt x="1759086" y="478075"/>
                    <a:pt x="1747742" y="482774"/>
                    <a:pt x="1735913" y="482774"/>
                  </a:cubicBezTo>
                  <a:lnTo>
                    <a:pt x="44600" y="482774"/>
                  </a:lnTo>
                  <a:cubicBezTo>
                    <a:pt x="19968" y="482774"/>
                    <a:pt x="0" y="462806"/>
                    <a:pt x="0" y="438174"/>
                  </a:cubicBezTo>
                  <a:lnTo>
                    <a:pt x="0" y="44600"/>
                  </a:lnTo>
                  <a:cubicBezTo>
                    <a:pt x="0" y="19968"/>
                    <a:pt x="19968" y="0"/>
                    <a:pt x="44600" y="0"/>
                  </a:cubicBezTo>
                  <a:close/>
                </a:path>
              </a:pathLst>
            </a:custGeom>
            <a:solidFill>
              <a:srgbClr val="FFFFFF"/>
            </a:solidFill>
            <a:ln w="104775" cap="rnd">
              <a:solidFill>
                <a:srgbClr val="106861"/>
              </a:solidFill>
              <a:prstDash val="solid"/>
              <a:round/>
            </a:ln>
          </p:spPr>
        </p:sp>
        <p:sp>
          <p:nvSpPr>
            <p:cNvPr id="14" name="TextBox 14"/>
            <p:cNvSpPr txBox="1"/>
            <p:nvPr/>
          </p:nvSpPr>
          <p:spPr>
            <a:xfrm>
              <a:off x="0" y="-38100"/>
              <a:ext cx="1780513"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5" name="Group 15"/>
          <p:cNvGrpSpPr/>
          <p:nvPr/>
        </p:nvGrpSpPr>
        <p:grpSpPr>
          <a:xfrm>
            <a:off x="8308385" y="1658818"/>
            <a:ext cx="886621" cy="885528"/>
            <a:chOff x="0" y="0"/>
            <a:chExt cx="323431" cy="323032"/>
          </a:xfrm>
        </p:grpSpPr>
        <p:sp>
          <p:nvSpPr>
            <p:cNvPr id="16" name="Freeform 16"/>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17" name="TextBox 17"/>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18" name="Freeform 18"/>
          <p:cNvSpPr/>
          <p:nvPr/>
        </p:nvSpPr>
        <p:spPr>
          <a:xfrm rot="-10800000">
            <a:off x="8852837" y="2785504"/>
            <a:ext cx="3874610" cy="288325"/>
          </a:xfrm>
          <a:custGeom>
            <a:avLst/>
            <a:gdLst/>
            <a:ahLst/>
            <a:cxnLst/>
            <a:rect l="l" t="t" r="r" b="b"/>
            <a:pathLst>
              <a:path w="3874610" h="288325">
                <a:moveTo>
                  <a:pt x="0" y="0"/>
                </a:moveTo>
                <a:lnTo>
                  <a:pt x="3874609" y="0"/>
                </a:lnTo>
                <a:lnTo>
                  <a:pt x="3874609" y="288325"/>
                </a:lnTo>
                <a:lnTo>
                  <a:pt x="0" y="288325"/>
                </a:lnTo>
                <a:lnTo>
                  <a:pt x="0" y="0"/>
                </a:lnTo>
                <a:close/>
              </a:path>
            </a:pathLst>
          </a:custGeom>
          <a:blipFill>
            <a:blip r:embed="rId2">
              <a:alphaModFix amt="72000"/>
            </a:blip>
            <a:stretch>
              <a:fillRect b="-286352"/>
            </a:stretch>
          </a:blipFill>
        </p:spPr>
      </p:sp>
      <p:sp>
        <p:nvSpPr>
          <p:cNvPr id="19" name="Freeform 19"/>
          <p:cNvSpPr/>
          <p:nvPr/>
        </p:nvSpPr>
        <p:spPr>
          <a:xfrm rot="-10800000">
            <a:off x="8852837" y="4782862"/>
            <a:ext cx="3874610" cy="288325"/>
          </a:xfrm>
          <a:custGeom>
            <a:avLst/>
            <a:gdLst/>
            <a:ahLst/>
            <a:cxnLst/>
            <a:rect l="l" t="t" r="r" b="b"/>
            <a:pathLst>
              <a:path w="3874610" h="288325">
                <a:moveTo>
                  <a:pt x="0" y="0"/>
                </a:moveTo>
                <a:lnTo>
                  <a:pt x="3874609" y="0"/>
                </a:lnTo>
                <a:lnTo>
                  <a:pt x="3874609" y="288324"/>
                </a:lnTo>
                <a:lnTo>
                  <a:pt x="0" y="288324"/>
                </a:lnTo>
                <a:lnTo>
                  <a:pt x="0" y="0"/>
                </a:lnTo>
                <a:close/>
              </a:path>
            </a:pathLst>
          </a:custGeom>
          <a:blipFill>
            <a:blip r:embed="rId2">
              <a:alphaModFix amt="72000"/>
            </a:blip>
            <a:stretch>
              <a:fillRect b="-286352"/>
            </a:stretch>
          </a:blipFill>
        </p:spPr>
      </p:sp>
      <p:grpSp>
        <p:nvGrpSpPr>
          <p:cNvPr id="20" name="Group 20"/>
          <p:cNvGrpSpPr/>
          <p:nvPr/>
        </p:nvGrpSpPr>
        <p:grpSpPr>
          <a:xfrm>
            <a:off x="8772270" y="3257299"/>
            <a:ext cx="5534159" cy="1671013"/>
            <a:chOff x="0" y="0"/>
            <a:chExt cx="1695239" cy="511869"/>
          </a:xfrm>
        </p:grpSpPr>
        <p:sp>
          <p:nvSpPr>
            <p:cNvPr id="21" name="Freeform 21"/>
            <p:cNvSpPr/>
            <p:nvPr/>
          </p:nvSpPr>
          <p:spPr>
            <a:xfrm>
              <a:off x="0" y="0"/>
              <a:ext cx="1695240" cy="511869"/>
            </a:xfrm>
            <a:custGeom>
              <a:avLst/>
              <a:gdLst/>
              <a:ahLst/>
              <a:cxnLst/>
              <a:rect l="l" t="t" r="r" b="b"/>
              <a:pathLst>
                <a:path w="1695240" h="511869">
                  <a:moveTo>
                    <a:pt x="44766" y="0"/>
                  </a:moveTo>
                  <a:lnTo>
                    <a:pt x="1650474" y="0"/>
                  </a:lnTo>
                  <a:cubicBezTo>
                    <a:pt x="1662346" y="0"/>
                    <a:pt x="1673733" y="4716"/>
                    <a:pt x="1682128" y="13112"/>
                  </a:cubicBezTo>
                  <a:cubicBezTo>
                    <a:pt x="1690523" y="21507"/>
                    <a:pt x="1695240" y="32893"/>
                    <a:pt x="1695240" y="44766"/>
                  </a:cubicBezTo>
                  <a:lnTo>
                    <a:pt x="1695240" y="467104"/>
                  </a:lnTo>
                  <a:cubicBezTo>
                    <a:pt x="1695240" y="491827"/>
                    <a:pt x="1675197" y="511869"/>
                    <a:pt x="1650474" y="511869"/>
                  </a:cubicBezTo>
                  <a:lnTo>
                    <a:pt x="44766" y="511869"/>
                  </a:lnTo>
                  <a:cubicBezTo>
                    <a:pt x="32893" y="511869"/>
                    <a:pt x="21507" y="507153"/>
                    <a:pt x="13112" y="498758"/>
                  </a:cubicBezTo>
                  <a:cubicBezTo>
                    <a:pt x="4716" y="490363"/>
                    <a:pt x="0" y="478976"/>
                    <a:pt x="0" y="467104"/>
                  </a:cubicBezTo>
                  <a:lnTo>
                    <a:pt x="0" y="44766"/>
                  </a:lnTo>
                  <a:cubicBezTo>
                    <a:pt x="0" y="20042"/>
                    <a:pt x="20042" y="0"/>
                    <a:pt x="44766" y="0"/>
                  </a:cubicBezTo>
                  <a:close/>
                </a:path>
              </a:pathLst>
            </a:custGeom>
            <a:solidFill>
              <a:srgbClr val="FFFFFF"/>
            </a:solidFill>
            <a:ln w="104775" cap="rnd">
              <a:solidFill>
                <a:srgbClr val="106861"/>
              </a:solidFill>
              <a:prstDash val="solid"/>
              <a:round/>
            </a:ln>
          </p:spPr>
        </p:sp>
        <p:sp>
          <p:nvSpPr>
            <p:cNvPr id="22" name="TextBox 22"/>
            <p:cNvSpPr txBox="1"/>
            <p:nvPr/>
          </p:nvSpPr>
          <p:spPr>
            <a:xfrm>
              <a:off x="0" y="-38100"/>
              <a:ext cx="1695239" cy="549969"/>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3" name="Group 23"/>
          <p:cNvGrpSpPr/>
          <p:nvPr/>
        </p:nvGrpSpPr>
        <p:grpSpPr>
          <a:xfrm>
            <a:off x="8308385" y="3599467"/>
            <a:ext cx="927770" cy="926626"/>
            <a:chOff x="0" y="0"/>
            <a:chExt cx="323431" cy="323032"/>
          </a:xfrm>
        </p:grpSpPr>
        <p:sp>
          <p:nvSpPr>
            <p:cNvPr id="24" name="Freeform 24"/>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25" name="TextBox 25"/>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26" name="Freeform 26"/>
          <p:cNvSpPr/>
          <p:nvPr/>
        </p:nvSpPr>
        <p:spPr>
          <a:xfrm>
            <a:off x="8498810" y="1783179"/>
            <a:ext cx="607684" cy="607684"/>
          </a:xfrm>
          <a:custGeom>
            <a:avLst/>
            <a:gdLst/>
            <a:ahLst/>
            <a:cxnLst/>
            <a:rect l="l" t="t" r="r" b="b"/>
            <a:pathLst>
              <a:path w="607684" h="607684">
                <a:moveTo>
                  <a:pt x="0" y="0"/>
                </a:moveTo>
                <a:lnTo>
                  <a:pt x="607685" y="0"/>
                </a:lnTo>
                <a:lnTo>
                  <a:pt x="607685" y="607684"/>
                </a:lnTo>
                <a:lnTo>
                  <a:pt x="0" y="6076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27" name="Group 27"/>
          <p:cNvGrpSpPr/>
          <p:nvPr/>
        </p:nvGrpSpPr>
        <p:grpSpPr>
          <a:xfrm>
            <a:off x="4809335" y="8388753"/>
            <a:ext cx="1183417" cy="118341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29" name="TextBox 2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30" name="Freeform 30"/>
          <p:cNvSpPr/>
          <p:nvPr/>
        </p:nvSpPr>
        <p:spPr>
          <a:xfrm rot="-10800000">
            <a:off x="9008038" y="7120624"/>
            <a:ext cx="3874610" cy="288325"/>
          </a:xfrm>
          <a:custGeom>
            <a:avLst/>
            <a:gdLst/>
            <a:ahLst/>
            <a:cxnLst/>
            <a:rect l="l" t="t" r="r" b="b"/>
            <a:pathLst>
              <a:path w="3874610" h="288325">
                <a:moveTo>
                  <a:pt x="0" y="0"/>
                </a:moveTo>
                <a:lnTo>
                  <a:pt x="3874609" y="0"/>
                </a:lnTo>
                <a:lnTo>
                  <a:pt x="3874609" y="288325"/>
                </a:lnTo>
                <a:lnTo>
                  <a:pt x="0" y="288325"/>
                </a:lnTo>
                <a:lnTo>
                  <a:pt x="0" y="0"/>
                </a:lnTo>
                <a:close/>
              </a:path>
            </a:pathLst>
          </a:custGeom>
          <a:blipFill>
            <a:blip r:embed="rId2">
              <a:alphaModFix amt="72000"/>
            </a:blip>
            <a:stretch>
              <a:fillRect b="-286352"/>
            </a:stretch>
          </a:blipFill>
        </p:spPr>
      </p:sp>
      <p:grpSp>
        <p:nvGrpSpPr>
          <p:cNvPr id="31" name="Group 31"/>
          <p:cNvGrpSpPr/>
          <p:nvPr/>
        </p:nvGrpSpPr>
        <p:grpSpPr>
          <a:xfrm>
            <a:off x="8737045" y="5595061"/>
            <a:ext cx="5534159" cy="1576029"/>
            <a:chOff x="0" y="0"/>
            <a:chExt cx="1695239" cy="482774"/>
          </a:xfrm>
        </p:grpSpPr>
        <p:sp>
          <p:nvSpPr>
            <p:cNvPr id="32" name="Freeform 32"/>
            <p:cNvSpPr/>
            <p:nvPr/>
          </p:nvSpPr>
          <p:spPr>
            <a:xfrm>
              <a:off x="0" y="0"/>
              <a:ext cx="1695240" cy="482774"/>
            </a:xfrm>
            <a:custGeom>
              <a:avLst/>
              <a:gdLst/>
              <a:ahLst/>
              <a:cxnLst/>
              <a:rect l="l" t="t" r="r" b="b"/>
              <a:pathLst>
                <a:path w="1695240" h="482774">
                  <a:moveTo>
                    <a:pt x="44766" y="0"/>
                  </a:moveTo>
                  <a:lnTo>
                    <a:pt x="1650474" y="0"/>
                  </a:lnTo>
                  <a:cubicBezTo>
                    <a:pt x="1662346" y="0"/>
                    <a:pt x="1673733" y="4716"/>
                    <a:pt x="1682128" y="13112"/>
                  </a:cubicBezTo>
                  <a:cubicBezTo>
                    <a:pt x="1690523" y="21507"/>
                    <a:pt x="1695240" y="32893"/>
                    <a:pt x="1695240" y="44766"/>
                  </a:cubicBezTo>
                  <a:lnTo>
                    <a:pt x="1695240" y="438008"/>
                  </a:lnTo>
                  <a:cubicBezTo>
                    <a:pt x="1695240" y="462731"/>
                    <a:pt x="1675197" y="482774"/>
                    <a:pt x="1650474" y="482774"/>
                  </a:cubicBezTo>
                  <a:lnTo>
                    <a:pt x="44766" y="482774"/>
                  </a:lnTo>
                  <a:cubicBezTo>
                    <a:pt x="20042" y="482774"/>
                    <a:pt x="0" y="462731"/>
                    <a:pt x="0" y="438008"/>
                  </a:cubicBezTo>
                  <a:lnTo>
                    <a:pt x="0" y="44766"/>
                  </a:lnTo>
                  <a:cubicBezTo>
                    <a:pt x="0" y="20042"/>
                    <a:pt x="20042" y="0"/>
                    <a:pt x="44766" y="0"/>
                  </a:cubicBezTo>
                  <a:close/>
                </a:path>
              </a:pathLst>
            </a:custGeom>
            <a:solidFill>
              <a:srgbClr val="FFFFFF"/>
            </a:solidFill>
            <a:ln w="104775" cap="rnd">
              <a:solidFill>
                <a:srgbClr val="106861"/>
              </a:solidFill>
              <a:prstDash val="solid"/>
              <a:round/>
            </a:ln>
          </p:spPr>
        </p:sp>
        <p:sp>
          <p:nvSpPr>
            <p:cNvPr id="33" name="TextBox 33"/>
            <p:cNvSpPr txBox="1"/>
            <p:nvPr/>
          </p:nvSpPr>
          <p:spPr>
            <a:xfrm>
              <a:off x="0" y="-38100"/>
              <a:ext cx="1695239"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34" name="Group 34"/>
          <p:cNvGrpSpPr/>
          <p:nvPr/>
        </p:nvGrpSpPr>
        <p:grpSpPr>
          <a:xfrm>
            <a:off x="8273160" y="5937230"/>
            <a:ext cx="927770" cy="926626"/>
            <a:chOff x="0" y="0"/>
            <a:chExt cx="323431" cy="323032"/>
          </a:xfrm>
        </p:grpSpPr>
        <p:sp>
          <p:nvSpPr>
            <p:cNvPr id="35" name="Freeform 35"/>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36" name="TextBox 36"/>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grpSp>
        <p:nvGrpSpPr>
          <p:cNvPr id="37" name="Group 37"/>
          <p:cNvGrpSpPr/>
          <p:nvPr/>
        </p:nvGrpSpPr>
        <p:grpSpPr>
          <a:xfrm>
            <a:off x="8737045" y="7602612"/>
            <a:ext cx="5534159" cy="1772910"/>
            <a:chOff x="0" y="0"/>
            <a:chExt cx="1695239" cy="543083"/>
          </a:xfrm>
        </p:grpSpPr>
        <p:sp>
          <p:nvSpPr>
            <p:cNvPr id="38" name="Freeform 38"/>
            <p:cNvSpPr/>
            <p:nvPr/>
          </p:nvSpPr>
          <p:spPr>
            <a:xfrm>
              <a:off x="0" y="0"/>
              <a:ext cx="1695240" cy="543083"/>
            </a:xfrm>
            <a:custGeom>
              <a:avLst/>
              <a:gdLst/>
              <a:ahLst/>
              <a:cxnLst/>
              <a:rect l="l" t="t" r="r" b="b"/>
              <a:pathLst>
                <a:path w="1695240" h="543083">
                  <a:moveTo>
                    <a:pt x="44766" y="0"/>
                  </a:moveTo>
                  <a:lnTo>
                    <a:pt x="1650474" y="0"/>
                  </a:lnTo>
                  <a:cubicBezTo>
                    <a:pt x="1662346" y="0"/>
                    <a:pt x="1673733" y="4716"/>
                    <a:pt x="1682128" y="13112"/>
                  </a:cubicBezTo>
                  <a:cubicBezTo>
                    <a:pt x="1690523" y="21507"/>
                    <a:pt x="1695240" y="32893"/>
                    <a:pt x="1695240" y="44766"/>
                  </a:cubicBezTo>
                  <a:lnTo>
                    <a:pt x="1695240" y="498317"/>
                  </a:lnTo>
                  <a:cubicBezTo>
                    <a:pt x="1695240" y="523040"/>
                    <a:pt x="1675197" y="543083"/>
                    <a:pt x="1650474" y="543083"/>
                  </a:cubicBezTo>
                  <a:lnTo>
                    <a:pt x="44766" y="543083"/>
                  </a:lnTo>
                  <a:cubicBezTo>
                    <a:pt x="20042" y="543083"/>
                    <a:pt x="0" y="523040"/>
                    <a:pt x="0" y="498317"/>
                  </a:cubicBezTo>
                  <a:lnTo>
                    <a:pt x="0" y="44766"/>
                  </a:lnTo>
                  <a:cubicBezTo>
                    <a:pt x="0" y="20042"/>
                    <a:pt x="20042" y="0"/>
                    <a:pt x="44766" y="0"/>
                  </a:cubicBezTo>
                  <a:close/>
                </a:path>
              </a:pathLst>
            </a:custGeom>
            <a:solidFill>
              <a:srgbClr val="FFFFFF"/>
            </a:solidFill>
            <a:ln w="104775" cap="rnd">
              <a:solidFill>
                <a:srgbClr val="106861"/>
              </a:solidFill>
              <a:prstDash val="solid"/>
              <a:round/>
            </a:ln>
          </p:spPr>
        </p:sp>
        <p:sp>
          <p:nvSpPr>
            <p:cNvPr id="39" name="TextBox 39"/>
            <p:cNvSpPr txBox="1"/>
            <p:nvPr/>
          </p:nvSpPr>
          <p:spPr>
            <a:xfrm>
              <a:off x="0" y="-38100"/>
              <a:ext cx="1695239" cy="581183"/>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40" name="Group 40"/>
          <p:cNvGrpSpPr/>
          <p:nvPr/>
        </p:nvGrpSpPr>
        <p:grpSpPr>
          <a:xfrm>
            <a:off x="8273160" y="7944780"/>
            <a:ext cx="927770" cy="926626"/>
            <a:chOff x="0" y="0"/>
            <a:chExt cx="323431" cy="323032"/>
          </a:xfrm>
        </p:grpSpPr>
        <p:sp>
          <p:nvSpPr>
            <p:cNvPr id="41" name="Freeform 41"/>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42" name="TextBox 42"/>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43" name="Freeform 43"/>
          <p:cNvSpPr/>
          <p:nvPr/>
        </p:nvSpPr>
        <p:spPr>
          <a:xfrm>
            <a:off x="8406373" y="3777130"/>
            <a:ext cx="690645" cy="653523"/>
          </a:xfrm>
          <a:custGeom>
            <a:avLst/>
            <a:gdLst/>
            <a:ahLst/>
            <a:cxnLst/>
            <a:rect l="l" t="t" r="r" b="b"/>
            <a:pathLst>
              <a:path w="690645" h="653523">
                <a:moveTo>
                  <a:pt x="0" y="0"/>
                </a:moveTo>
                <a:lnTo>
                  <a:pt x="690645" y="0"/>
                </a:lnTo>
                <a:lnTo>
                  <a:pt x="690645" y="653522"/>
                </a:lnTo>
                <a:lnTo>
                  <a:pt x="0" y="653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4" name="Freeform 44"/>
          <p:cNvSpPr/>
          <p:nvPr/>
        </p:nvSpPr>
        <p:spPr>
          <a:xfrm>
            <a:off x="8379636" y="6114892"/>
            <a:ext cx="682157" cy="682157"/>
          </a:xfrm>
          <a:custGeom>
            <a:avLst/>
            <a:gdLst/>
            <a:ahLst/>
            <a:cxnLst/>
            <a:rect l="l" t="t" r="r" b="b"/>
            <a:pathLst>
              <a:path w="682157" h="682157">
                <a:moveTo>
                  <a:pt x="0" y="0"/>
                </a:moveTo>
                <a:lnTo>
                  <a:pt x="682157" y="0"/>
                </a:lnTo>
                <a:lnTo>
                  <a:pt x="682157" y="682157"/>
                </a:lnTo>
                <a:lnTo>
                  <a:pt x="0" y="6821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5" name="Freeform 45"/>
          <p:cNvSpPr/>
          <p:nvPr/>
        </p:nvSpPr>
        <p:spPr>
          <a:xfrm>
            <a:off x="8434322" y="8142828"/>
            <a:ext cx="605447" cy="620972"/>
          </a:xfrm>
          <a:custGeom>
            <a:avLst/>
            <a:gdLst/>
            <a:ahLst/>
            <a:cxnLst/>
            <a:rect l="l" t="t" r="r" b="b"/>
            <a:pathLst>
              <a:path w="605447" h="620972">
                <a:moveTo>
                  <a:pt x="0" y="0"/>
                </a:moveTo>
                <a:lnTo>
                  <a:pt x="605447" y="0"/>
                </a:lnTo>
                <a:lnTo>
                  <a:pt x="605447" y="620972"/>
                </a:lnTo>
                <a:lnTo>
                  <a:pt x="0" y="6209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46" name="TextBox 46"/>
          <p:cNvSpPr txBox="1"/>
          <p:nvPr/>
        </p:nvSpPr>
        <p:spPr>
          <a:xfrm>
            <a:off x="1354836" y="2462941"/>
            <a:ext cx="4046207" cy="809625"/>
          </a:xfrm>
          <a:prstGeom prst="rect">
            <a:avLst/>
          </a:prstGeom>
        </p:spPr>
        <p:txBody>
          <a:bodyPr lIns="0" tIns="0" rIns="0" bIns="0" rtlCol="0" anchor="t">
            <a:spAutoFit/>
          </a:bodyPr>
          <a:lstStyle/>
          <a:p>
            <a:pPr marL="0" lvl="0" indent="0" algn="l">
              <a:lnSpc>
                <a:spcPts val="6299"/>
              </a:lnSpc>
              <a:spcBef>
                <a:spcPct val="0"/>
              </a:spcBef>
            </a:pPr>
            <a:r>
              <a:rPr lang="en-US" sz="4500" spc="-89">
                <a:solidFill>
                  <a:srgbClr val="123D33"/>
                </a:solidFill>
                <a:latin typeface="Poppins Bold"/>
              </a:rPr>
              <a:t>WORKFLOW</a:t>
            </a:r>
          </a:p>
        </p:txBody>
      </p:sp>
      <p:sp>
        <p:nvSpPr>
          <p:cNvPr id="47" name="TextBox 47"/>
          <p:cNvSpPr txBox="1"/>
          <p:nvPr/>
        </p:nvSpPr>
        <p:spPr>
          <a:xfrm>
            <a:off x="652060" y="3721095"/>
            <a:ext cx="6064231" cy="2501900"/>
          </a:xfrm>
          <a:prstGeom prst="rect">
            <a:avLst/>
          </a:prstGeom>
        </p:spPr>
        <p:txBody>
          <a:bodyPr lIns="0" tIns="0" rIns="0" bIns="0" rtlCol="0" anchor="t">
            <a:spAutoFit/>
          </a:bodyPr>
          <a:lstStyle/>
          <a:p>
            <a:pPr marL="0" lvl="0" indent="0" algn="just">
              <a:lnSpc>
                <a:spcPts val="4000"/>
              </a:lnSpc>
            </a:pPr>
            <a:r>
              <a:rPr lang="en-US" sz="2000">
                <a:solidFill>
                  <a:srgbClr val="343432"/>
                </a:solidFill>
                <a:latin typeface="Poppins"/>
              </a:rPr>
              <a:t>The Database translation involves a streamlined workflow from the process of data retrieval into a structured SQL database to perform analysis through queries and visualizing the insights obtained from the data.</a:t>
            </a:r>
          </a:p>
        </p:txBody>
      </p:sp>
      <p:sp>
        <p:nvSpPr>
          <p:cNvPr id="48" name="TextBox 48"/>
          <p:cNvSpPr txBox="1"/>
          <p:nvPr/>
        </p:nvSpPr>
        <p:spPr>
          <a:xfrm>
            <a:off x="9230672" y="1904378"/>
            <a:ext cx="4781246" cy="514350"/>
          </a:xfrm>
          <a:prstGeom prst="rect">
            <a:avLst/>
          </a:prstGeom>
        </p:spPr>
        <p:txBody>
          <a:bodyPr lIns="0" tIns="0" rIns="0" bIns="0" rtlCol="0" anchor="t">
            <a:spAutoFit/>
          </a:bodyPr>
          <a:lstStyle/>
          <a:p>
            <a:pPr marL="0" lvl="0" indent="0">
              <a:lnSpc>
                <a:spcPts val="2099"/>
              </a:lnSpc>
            </a:pPr>
            <a:r>
              <a:rPr lang="en-US" sz="1499">
                <a:solidFill>
                  <a:srgbClr val="231F20"/>
                </a:solidFill>
                <a:latin typeface="Poppins"/>
              </a:rPr>
              <a:t>Retrieve JSON data from a provided URL using Python's </a:t>
            </a:r>
            <a:r>
              <a:rPr lang="en-US" sz="1499">
                <a:solidFill>
                  <a:srgbClr val="231F20"/>
                </a:solidFill>
                <a:latin typeface="Poppins Semi-Bold"/>
              </a:rPr>
              <a:t>requests</a:t>
            </a:r>
            <a:r>
              <a:rPr lang="en-US" sz="1499">
                <a:solidFill>
                  <a:srgbClr val="231F20"/>
                </a:solidFill>
                <a:latin typeface="Poppins"/>
              </a:rPr>
              <a:t> library and write into a JSON file.</a:t>
            </a:r>
          </a:p>
        </p:txBody>
      </p:sp>
      <p:sp>
        <p:nvSpPr>
          <p:cNvPr id="49" name="TextBox 49"/>
          <p:cNvSpPr txBox="1"/>
          <p:nvPr/>
        </p:nvSpPr>
        <p:spPr>
          <a:xfrm>
            <a:off x="9230672" y="1516359"/>
            <a:ext cx="3949203" cy="297031"/>
          </a:xfrm>
          <a:prstGeom prst="rect">
            <a:avLst/>
          </a:prstGeom>
        </p:spPr>
        <p:txBody>
          <a:bodyPr lIns="0" tIns="0" rIns="0" bIns="0" rtlCol="0" anchor="t">
            <a:spAutoFit/>
          </a:bodyPr>
          <a:lstStyle/>
          <a:p>
            <a:pPr marL="0" lvl="0" indent="0">
              <a:lnSpc>
                <a:spcPts val="2178"/>
              </a:lnSpc>
              <a:spcBef>
                <a:spcPct val="0"/>
              </a:spcBef>
            </a:pPr>
            <a:r>
              <a:rPr lang="en-US" sz="1702">
                <a:solidFill>
                  <a:srgbClr val="333231"/>
                </a:solidFill>
                <a:latin typeface="Poppins Bold"/>
              </a:rPr>
              <a:t>FETCH JSON DATA FROM URL</a:t>
            </a:r>
          </a:p>
        </p:txBody>
      </p:sp>
      <p:sp>
        <p:nvSpPr>
          <p:cNvPr id="50" name="TextBox 50"/>
          <p:cNvSpPr txBox="1"/>
          <p:nvPr/>
        </p:nvSpPr>
        <p:spPr>
          <a:xfrm>
            <a:off x="9230672" y="3792262"/>
            <a:ext cx="4781246" cy="1002665"/>
          </a:xfrm>
          <a:prstGeom prst="rect">
            <a:avLst/>
          </a:prstGeom>
        </p:spPr>
        <p:txBody>
          <a:bodyPr lIns="0" tIns="0" rIns="0" bIns="0" rtlCol="0" anchor="t">
            <a:spAutoFit/>
          </a:bodyPr>
          <a:lstStyle/>
          <a:p>
            <a:pPr marL="0" lvl="0" indent="0" algn="just">
              <a:lnSpc>
                <a:spcPts val="1960"/>
              </a:lnSpc>
            </a:pPr>
            <a:r>
              <a:rPr lang="en-US" sz="1400">
                <a:solidFill>
                  <a:srgbClr val="231F20"/>
                </a:solidFill>
                <a:latin typeface="Poppins"/>
              </a:rPr>
              <a:t>Establish a connection to a PostgreSQL database using </a:t>
            </a:r>
            <a:r>
              <a:rPr lang="en-US" sz="1400">
                <a:solidFill>
                  <a:srgbClr val="231F20"/>
                </a:solidFill>
                <a:latin typeface="Poppins Bold"/>
              </a:rPr>
              <a:t>psycopg2</a:t>
            </a:r>
            <a:r>
              <a:rPr lang="en-US" sz="1400">
                <a:solidFill>
                  <a:srgbClr val="231F20"/>
                </a:solidFill>
                <a:latin typeface="Poppins"/>
              </a:rPr>
              <a:t> and creates a new database named "mydb". Define the schema, including table names, column names, and data types</a:t>
            </a:r>
          </a:p>
        </p:txBody>
      </p:sp>
      <p:sp>
        <p:nvSpPr>
          <p:cNvPr id="51" name="TextBox 51"/>
          <p:cNvSpPr txBox="1"/>
          <p:nvPr/>
        </p:nvSpPr>
        <p:spPr>
          <a:xfrm>
            <a:off x="9230672" y="3454829"/>
            <a:ext cx="3097923" cy="297053"/>
          </a:xfrm>
          <a:prstGeom prst="rect">
            <a:avLst/>
          </a:prstGeom>
        </p:spPr>
        <p:txBody>
          <a:bodyPr lIns="0" tIns="0" rIns="0" bIns="0" rtlCol="0" anchor="t">
            <a:spAutoFit/>
          </a:bodyPr>
          <a:lstStyle/>
          <a:p>
            <a:pPr marL="0" lvl="0" indent="0">
              <a:lnSpc>
                <a:spcPts val="2175"/>
              </a:lnSpc>
              <a:spcBef>
                <a:spcPct val="0"/>
              </a:spcBef>
            </a:pPr>
            <a:r>
              <a:rPr lang="en-US" sz="1699">
                <a:solidFill>
                  <a:srgbClr val="333231"/>
                </a:solidFill>
                <a:latin typeface="Poppins Bold"/>
              </a:rPr>
              <a:t>DATABASE CREATION</a:t>
            </a:r>
          </a:p>
        </p:txBody>
      </p:sp>
      <p:sp>
        <p:nvSpPr>
          <p:cNvPr id="52" name="TextBox 52"/>
          <p:cNvSpPr txBox="1"/>
          <p:nvPr/>
        </p:nvSpPr>
        <p:spPr>
          <a:xfrm>
            <a:off x="9200931" y="6175370"/>
            <a:ext cx="4810987" cy="542925"/>
          </a:xfrm>
          <a:prstGeom prst="rect">
            <a:avLst/>
          </a:prstGeom>
        </p:spPr>
        <p:txBody>
          <a:bodyPr lIns="0" tIns="0" rIns="0" bIns="0" rtlCol="0" anchor="t">
            <a:spAutoFit/>
          </a:bodyPr>
          <a:lstStyle/>
          <a:p>
            <a:pPr marL="0" lvl="0" indent="0">
              <a:lnSpc>
                <a:spcPts val="2100"/>
              </a:lnSpc>
            </a:pPr>
            <a:r>
              <a:rPr lang="en-US" sz="1500">
                <a:solidFill>
                  <a:srgbClr val="231F20"/>
                </a:solidFill>
                <a:latin typeface="Poppins"/>
              </a:rPr>
              <a:t>Insert the parsed data into the respective tables in the database by iterating through each records.</a:t>
            </a:r>
          </a:p>
        </p:txBody>
      </p:sp>
      <p:sp>
        <p:nvSpPr>
          <p:cNvPr id="53" name="TextBox 53"/>
          <p:cNvSpPr txBox="1"/>
          <p:nvPr/>
        </p:nvSpPr>
        <p:spPr>
          <a:xfrm>
            <a:off x="9200931" y="5792592"/>
            <a:ext cx="4397134" cy="297053"/>
          </a:xfrm>
          <a:prstGeom prst="rect">
            <a:avLst/>
          </a:prstGeom>
        </p:spPr>
        <p:txBody>
          <a:bodyPr lIns="0" tIns="0" rIns="0" bIns="0" rtlCol="0" anchor="t">
            <a:spAutoFit/>
          </a:bodyPr>
          <a:lstStyle/>
          <a:p>
            <a:pPr marL="0" lvl="0" indent="0">
              <a:lnSpc>
                <a:spcPts val="2176"/>
              </a:lnSpc>
              <a:spcBef>
                <a:spcPct val="0"/>
              </a:spcBef>
            </a:pPr>
            <a:r>
              <a:rPr lang="en-US" sz="1700">
                <a:solidFill>
                  <a:srgbClr val="333231"/>
                </a:solidFill>
                <a:latin typeface="Poppins Bold"/>
              </a:rPr>
              <a:t>INSERTION OF DATA TO SQL TABLES</a:t>
            </a:r>
          </a:p>
        </p:txBody>
      </p:sp>
      <p:sp>
        <p:nvSpPr>
          <p:cNvPr id="54" name="TextBox 54"/>
          <p:cNvSpPr txBox="1"/>
          <p:nvPr/>
        </p:nvSpPr>
        <p:spPr>
          <a:xfrm>
            <a:off x="9238252" y="8132361"/>
            <a:ext cx="4773665" cy="1076325"/>
          </a:xfrm>
          <a:prstGeom prst="rect">
            <a:avLst/>
          </a:prstGeom>
        </p:spPr>
        <p:txBody>
          <a:bodyPr lIns="0" tIns="0" rIns="0" bIns="0" rtlCol="0" anchor="t">
            <a:spAutoFit/>
          </a:bodyPr>
          <a:lstStyle/>
          <a:p>
            <a:pPr marL="0" lvl="0" indent="0" algn="just">
              <a:lnSpc>
                <a:spcPts val="2100"/>
              </a:lnSpc>
            </a:pPr>
            <a:r>
              <a:rPr lang="en-US" sz="1500">
                <a:solidFill>
                  <a:srgbClr val="231F20"/>
                </a:solidFill>
                <a:latin typeface="Poppins"/>
              </a:rPr>
              <a:t>Perform analysis by executing SQL queries to retrieve and manipulate the data by means of filtering, Joins, aggregation etc and visualize the results.</a:t>
            </a:r>
          </a:p>
        </p:txBody>
      </p:sp>
      <p:sp>
        <p:nvSpPr>
          <p:cNvPr id="55" name="TextBox 55"/>
          <p:cNvSpPr txBox="1"/>
          <p:nvPr/>
        </p:nvSpPr>
        <p:spPr>
          <a:xfrm>
            <a:off x="9236155" y="7799474"/>
            <a:ext cx="4397134" cy="297053"/>
          </a:xfrm>
          <a:prstGeom prst="rect">
            <a:avLst/>
          </a:prstGeom>
        </p:spPr>
        <p:txBody>
          <a:bodyPr lIns="0" tIns="0" rIns="0" bIns="0" rtlCol="0" anchor="t">
            <a:spAutoFit/>
          </a:bodyPr>
          <a:lstStyle/>
          <a:p>
            <a:pPr marL="0" lvl="0" indent="0">
              <a:lnSpc>
                <a:spcPts val="2176"/>
              </a:lnSpc>
              <a:spcBef>
                <a:spcPct val="0"/>
              </a:spcBef>
            </a:pPr>
            <a:r>
              <a:rPr lang="en-US" sz="1700">
                <a:solidFill>
                  <a:srgbClr val="333231"/>
                </a:solidFill>
                <a:latin typeface="Poppins Bold"/>
              </a:rPr>
              <a:t>QUERY ANALYSIS AND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81893" y="1735980"/>
            <a:ext cx="4003535" cy="7448295"/>
          </a:xfrm>
          <a:custGeom>
            <a:avLst/>
            <a:gdLst/>
            <a:ahLst/>
            <a:cxnLst/>
            <a:rect l="l" t="t" r="r" b="b"/>
            <a:pathLst>
              <a:path w="4003535" h="7448295">
                <a:moveTo>
                  <a:pt x="0" y="0"/>
                </a:moveTo>
                <a:lnTo>
                  <a:pt x="4003535" y="0"/>
                </a:lnTo>
                <a:lnTo>
                  <a:pt x="4003535" y="7448295"/>
                </a:lnTo>
                <a:lnTo>
                  <a:pt x="0" y="7448295"/>
                </a:lnTo>
                <a:lnTo>
                  <a:pt x="0" y="0"/>
                </a:lnTo>
                <a:close/>
              </a:path>
            </a:pathLst>
          </a:custGeom>
          <a:blipFill>
            <a:blip r:embed="rId4"/>
            <a:stretch>
              <a:fillRect/>
            </a:stretch>
          </a:blipFill>
        </p:spPr>
      </p:sp>
      <p:sp>
        <p:nvSpPr>
          <p:cNvPr id="4" name="Freeform 4"/>
          <p:cNvSpPr/>
          <p:nvPr/>
        </p:nvSpPr>
        <p:spPr>
          <a:xfrm>
            <a:off x="5780619" y="2783018"/>
            <a:ext cx="3363381" cy="3859037"/>
          </a:xfrm>
          <a:custGeom>
            <a:avLst/>
            <a:gdLst/>
            <a:ahLst/>
            <a:cxnLst/>
            <a:rect l="l" t="t" r="r" b="b"/>
            <a:pathLst>
              <a:path w="3363381" h="3859037">
                <a:moveTo>
                  <a:pt x="0" y="0"/>
                </a:moveTo>
                <a:lnTo>
                  <a:pt x="3363381" y="0"/>
                </a:lnTo>
                <a:lnTo>
                  <a:pt x="3363381" y="3859037"/>
                </a:lnTo>
                <a:lnTo>
                  <a:pt x="0" y="3859037"/>
                </a:lnTo>
                <a:lnTo>
                  <a:pt x="0" y="0"/>
                </a:lnTo>
                <a:close/>
              </a:path>
            </a:pathLst>
          </a:custGeom>
          <a:blipFill>
            <a:blip r:embed="rId5"/>
            <a:stretch>
              <a:fillRect/>
            </a:stretch>
          </a:blipFill>
        </p:spPr>
      </p:sp>
      <p:sp>
        <p:nvSpPr>
          <p:cNvPr id="5" name="Freeform 5"/>
          <p:cNvSpPr/>
          <p:nvPr/>
        </p:nvSpPr>
        <p:spPr>
          <a:xfrm>
            <a:off x="9476852" y="1845979"/>
            <a:ext cx="8077364" cy="4796076"/>
          </a:xfrm>
          <a:custGeom>
            <a:avLst/>
            <a:gdLst/>
            <a:ahLst/>
            <a:cxnLst/>
            <a:rect l="l" t="t" r="r" b="b"/>
            <a:pathLst>
              <a:path w="8077364" h="4796076">
                <a:moveTo>
                  <a:pt x="0" y="0"/>
                </a:moveTo>
                <a:lnTo>
                  <a:pt x="8077364" y="0"/>
                </a:lnTo>
                <a:lnTo>
                  <a:pt x="8077364" y="4796076"/>
                </a:lnTo>
                <a:lnTo>
                  <a:pt x="0" y="4796076"/>
                </a:lnTo>
                <a:lnTo>
                  <a:pt x="0" y="0"/>
                </a:lnTo>
                <a:close/>
              </a:path>
            </a:pathLst>
          </a:custGeom>
          <a:blipFill>
            <a:blip r:embed="rId6"/>
            <a:stretch>
              <a:fillRect/>
            </a:stretch>
          </a:blipFill>
        </p:spPr>
      </p:sp>
      <p:sp>
        <p:nvSpPr>
          <p:cNvPr id="6" name="Freeform 6"/>
          <p:cNvSpPr/>
          <p:nvPr/>
        </p:nvSpPr>
        <p:spPr>
          <a:xfrm>
            <a:off x="10473428" y="6886824"/>
            <a:ext cx="6296346" cy="1825682"/>
          </a:xfrm>
          <a:custGeom>
            <a:avLst/>
            <a:gdLst/>
            <a:ahLst/>
            <a:cxnLst/>
            <a:rect l="l" t="t" r="r" b="b"/>
            <a:pathLst>
              <a:path w="6296346" h="1825682">
                <a:moveTo>
                  <a:pt x="0" y="0"/>
                </a:moveTo>
                <a:lnTo>
                  <a:pt x="6296346" y="0"/>
                </a:lnTo>
                <a:lnTo>
                  <a:pt x="6296346" y="1825683"/>
                </a:lnTo>
                <a:lnTo>
                  <a:pt x="0" y="1825683"/>
                </a:lnTo>
                <a:lnTo>
                  <a:pt x="0" y="0"/>
                </a:lnTo>
                <a:close/>
              </a:path>
            </a:pathLst>
          </a:custGeom>
          <a:blipFill>
            <a:blip r:embed="rId7"/>
            <a:stretch>
              <a:fillRect/>
            </a:stretch>
          </a:blipFill>
        </p:spPr>
      </p:sp>
      <p:sp>
        <p:nvSpPr>
          <p:cNvPr id="7" name="TextBox 7"/>
          <p:cNvSpPr txBox="1"/>
          <p:nvPr/>
        </p:nvSpPr>
        <p:spPr>
          <a:xfrm>
            <a:off x="5971213" y="552450"/>
            <a:ext cx="6345574" cy="819150"/>
          </a:xfrm>
          <a:prstGeom prst="rect">
            <a:avLst/>
          </a:prstGeom>
        </p:spPr>
        <p:txBody>
          <a:bodyPr lIns="0" tIns="0" rIns="0" bIns="0" rtlCol="0" anchor="t">
            <a:spAutoFit/>
          </a:bodyPr>
          <a:lstStyle/>
          <a:p>
            <a:pPr>
              <a:lnSpc>
                <a:spcPts val="6300"/>
              </a:lnSpc>
            </a:pPr>
            <a:r>
              <a:rPr lang="en-US" sz="4500" spc="-90">
                <a:solidFill>
                  <a:srgbClr val="123D33"/>
                </a:solidFill>
                <a:latin typeface="Poppins Bold"/>
              </a:rPr>
              <a:t>OVERVIEW OF TABLES</a:t>
            </a:r>
          </a:p>
        </p:txBody>
      </p:sp>
      <p:sp>
        <p:nvSpPr>
          <p:cNvPr id="8" name="TextBox 8"/>
          <p:cNvSpPr txBox="1"/>
          <p:nvPr/>
        </p:nvSpPr>
        <p:spPr>
          <a:xfrm>
            <a:off x="2464151" y="9285250"/>
            <a:ext cx="1839020" cy="368300"/>
          </a:xfrm>
          <a:prstGeom prst="rect">
            <a:avLst/>
          </a:prstGeom>
        </p:spPr>
        <p:txBody>
          <a:bodyPr lIns="0" tIns="0" rIns="0" bIns="0" rtlCol="0" anchor="t">
            <a:spAutoFit/>
          </a:bodyPr>
          <a:lstStyle/>
          <a:p>
            <a:pPr algn="ctr">
              <a:lnSpc>
                <a:spcPts val="2800"/>
              </a:lnSpc>
            </a:pPr>
            <a:r>
              <a:rPr lang="en-US" sz="2000">
                <a:solidFill>
                  <a:srgbClr val="123D33"/>
                </a:solidFill>
                <a:latin typeface="Poppins Bold"/>
              </a:rPr>
              <a:t>Airports Table</a:t>
            </a:r>
          </a:p>
        </p:txBody>
      </p:sp>
      <p:sp>
        <p:nvSpPr>
          <p:cNvPr id="9" name="TextBox 9"/>
          <p:cNvSpPr txBox="1"/>
          <p:nvPr/>
        </p:nvSpPr>
        <p:spPr>
          <a:xfrm>
            <a:off x="6525402" y="6687117"/>
            <a:ext cx="1873814" cy="342265"/>
          </a:xfrm>
          <a:prstGeom prst="rect">
            <a:avLst/>
          </a:prstGeom>
        </p:spPr>
        <p:txBody>
          <a:bodyPr lIns="0" tIns="0" rIns="0" bIns="0" rtlCol="0" anchor="t">
            <a:spAutoFit/>
          </a:bodyPr>
          <a:lstStyle/>
          <a:p>
            <a:pPr algn="ctr">
              <a:lnSpc>
                <a:spcPts val="2660"/>
              </a:lnSpc>
            </a:pPr>
            <a:r>
              <a:rPr lang="en-US" sz="1900">
                <a:solidFill>
                  <a:srgbClr val="123D33"/>
                </a:solidFill>
                <a:latin typeface="Poppins Bold"/>
              </a:rPr>
              <a:t>Time Table</a:t>
            </a:r>
          </a:p>
        </p:txBody>
      </p:sp>
      <p:sp>
        <p:nvSpPr>
          <p:cNvPr id="10" name="TextBox 10"/>
          <p:cNvSpPr txBox="1"/>
          <p:nvPr/>
        </p:nvSpPr>
        <p:spPr>
          <a:xfrm>
            <a:off x="12182952" y="8842010"/>
            <a:ext cx="3153537" cy="342265"/>
          </a:xfrm>
          <a:prstGeom prst="rect">
            <a:avLst/>
          </a:prstGeom>
        </p:spPr>
        <p:txBody>
          <a:bodyPr lIns="0" tIns="0" rIns="0" bIns="0" rtlCol="0" anchor="t">
            <a:spAutoFit/>
          </a:bodyPr>
          <a:lstStyle/>
          <a:p>
            <a:pPr algn="ctr">
              <a:lnSpc>
                <a:spcPts val="2660"/>
              </a:lnSpc>
            </a:pPr>
            <a:r>
              <a:rPr lang="en-US" sz="1900">
                <a:solidFill>
                  <a:srgbClr val="123D33"/>
                </a:solidFill>
                <a:latin typeface="Poppins Bold"/>
              </a:rPr>
              <a:t>Statistics Table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1414</Words>
  <Application>Microsoft Office PowerPoint</Application>
  <PresentationFormat>Custom</PresentationFormat>
  <Paragraphs>133</Paragraphs>
  <Slides>16</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Poppins</vt:lpstr>
      <vt:lpstr>Open Sauce Bold</vt:lpstr>
      <vt:lpstr>Open Sauce Ultra-Bold</vt:lpstr>
      <vt:lpstr>Poppins Bold</vt:lpstr>
      <vt:lpstr>Calibri</vt:lpstr>
      <vt:lpstr>Open Sauce</vt:lpstr>
      <vt:lpstr>Special Elite</vt:lpstr>
      <vt:lpstr>Poppins Semi-Bold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EMSE 6586 - Project presentation</dc:title>
  <cp:lastModifiedBy>Aparna Shankar</cp:lastModifiedBy>
  <cp:revision>4</cp:revision>
  <dcterms:created xsi:type="dcterms:W3CDTF">2006-08-16T00:00:00Z</dcterms:created>
  <dcterms:modified xsi:type="dcterms:W3CDTF">2024-04-30T00:51:40Z</dcterms:modified>
  <dc:identifier>DAGDoJV6ehw</dc:identifier>
</cp:coreProperties>
</file>